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handoutMasterIdLst>
    <p:handoutMasterId r:id="rId36"/>
  </p:handoutMasterIdLst>
  <p:sldIdLst>
    <p:sldId id="591" r:id="rId3"/>
    <p:sldId id="514" r:id="rId5"/>
    <p:sldId id="607" r:id="rId6"/>
    <p:sldId id="622" r:id="rId7"/>
    <p:sldId id="608" r:id="rId8"/>
    <p:sldId id="609" r:id="rId9"/>
    <p:sldId id="611" r:id="rId10"/>
    <p:sldId id="612" r:id="rId11"/>
    <p:sldId id="610" r:id="rId12"/>
    <p:sldId id="615" r:id="rId13"/>
    <p:sldId id="613" r:id="rId14"/>
    <p:sldId id="638" r:id="rId15"/>
    <p:sldId id="616" r:id="rId16"/>
    <p:sldId id="647" r:id="rId17"/>
    <p:sldId id="648" r:id="rId18"/>
    <p:sldId id="639" r:id="rId19"/>
    <p:sldId id="642" r:id="rId20"/>
    <p:sldId id="640" r:id="rId21"/>
    <p:sldId id="641" r:id="rId22"/>
    <p:sldId id="643" r:id="rId23"/>
    <p:sldId id="649" r:id="rId24"/>
    <p:sldId id="644" r:id="rId25"/>
    <p:sldId id="645" r:id="rId26"/>
    <p:sldId id="650" r:id="rId27"/>
    <p:sldId id="617" r:id="rId28"/>
    <p:sldId id="618" r:id="rId29"/>
    <p:sldId id="619" r:id="rId30"/>
    <p:sldId id="620" r:id="rId31"/>
    <p:sldId id="621" r:id="rId32"/>
    <p:sldId id="651" r:id="rId33"/>
    <p:sldId id="652" r:id="rId34"/>
    <p:sldId id="637" r:id="rId35"/>
  </p:sldIdLst>
  <p:sldSz cx="12192000" cy="6858000"/>
  <p:notesSz cx="9925050" cy="67976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曹将" initials="曹将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6BF"/>
    <a:srgbClr val="585361"/>
    <a:srgbClr val="FFFFFF"/>
    <a:srgbClr val="A38ACB"/>
    <a:srgbClr val="A48BCB"/>
    <a:srgbClr val="2F5597"/>
    <a:srgbClr val="D0C2E4"/>
    <a:srgbClr val="305697"/>
    <a:srgbClr val="C4E696"/>
    <a:srgbClr val="FF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8" autoAdjust="0"/>
    <p:restoredTop sz="84514" autoAdjust="0"/>
  </p:normalViewPr>
  <p:slideViewPr>
    <p:cSldViewPr snapToGrid="0" showGuides="1">
      <p:cViewPr varScale="1">
        <p:scale>
          <a:sx n="56" d="100"/>
          <a:sy n="56" d="100"/>
        </p:scale>
        <p:origin x="1032" y="40"/>
      </p:cViewPr>
      <p:guideLst>
        <p:guide orient="horz" pos="2383"/>
        <p:guide pos="380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0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1937" cy="3403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620796" y="0"/>
            <a:ext cx="4301937" cy="3403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62300-1FE7-4FAC-83B0-D7A4CADAEAA1}" type="datetimeFigureOut">
              <a:rPr lang="en-US" smtClean="0"/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457357"/>
            <a:ext cx="4301937" cy="3403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620796" y="6457357"/>
            <a:ext cx="4301937" cy="3403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64D52A-61AB-4812-969F-BE0056F03EC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0855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621899" y="0"/>
            <a:ext cx="4300855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990F5-43F9-40AD-9E69-A5743A2531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22588" y="849313"/>
            <a:ext cx="4079875" cy="2295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92506" y="3271382"/>
            <a:ext cx="7940040" cy="267658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6456613"/>
            <a:ext cx="4300855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621899" y="6456613"/>
            <a:ext cx="4300855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Partial-Order</a:t>
            </a:r>
            <a:r>
              <a:rPr lang="en-US" altLang="zh-CN" baseline="0" dirty="0"/>
              <a:t> Restrictions (or short, PoR) Consistency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这一面画个流程图</a:t>
            </a:r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latin typeface="Gill Sans MT" panose="020B0502020104020203" pitchFamily="34" charset="0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>
                <a:latin typeface="Gill Sans MT" panose="020B05020201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88797"/>
            <a:ext cx="10515600" cy="688515"/>
          </a:xfrm>
        </p:spPr>
        <p:txBody>
          <a:bodyPr/>
          <a:lstStyle>
            <a:lvl1pPr>
              <a:defRPr baseline="0">
                <a:latin typeface="Gill Sans MT" panose="020B0502020104020203" pitchFamily="34" charset="0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13837"/>
            <a:ext cx="10515600" cy="4963126"/>
          </a:xfrm>
        </p:spPr>
        <p:txBody>
          <a:bodyPr/>
          <a:lstStyle>
            <a:lvl1pPr>
              <a:defRPr baseline="0">
                <a:latin typeface="Gill Sans MT" panose="020B0502020104020203" pitchFamily="34" charset="0"/>
              </a:defRPr>
            </a:lvl1pPr>
            <a:lvl2pPr>
              <a:defRPr baseline="0">
                <a:latin typeface="Gill Sans MT" panose="020B0502020104020203" pitchFamily="34" charset="0"/>
              </a:defRPr>
            </a:lvl2pPr>
            <a:lvl3pPr>
              <a:defRPr baseline="0">
                <a:latin typeface="Gill Sans MT" panose="020B0502020104020203" pitchFamily="34" charset="0"/>
              </a:defRPr>
            </a:lvl3pPr>
            <a:lvl4pPr>
              <a:defRPr baseline="0">
                <a:latin typeface="Gill Sans MT" panose="020B0502020104020203" pitchFamily="34" charset="0"/>
              </a:defRPr>
            </a:lvl4pPr>
            <a:lvl5pPr>
              <a:defRPr baseline="0">
                <a:latin typeface="Gill Sans MT" panose="020B0502020104020203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2055" y="6244776"/>
            <a:ext cx="2743200" cy="476699"/>
          </a:xfrm>
          <a:prstGeom prst="rect">
            <a:avLst/>
          </a:prstGeom>
        </p:spPr>
      </p:pic>
      <p:sp>
        <p:nvSpPr>
          <p:cNvPr id="8" name="日期占位符 3"/>
          <p:cNvSpPr txBox="1"/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BA8DAD5-080E-4F4B-BDCA-510E78FA5A31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日期占位符 3"/>
          <p:cNvSpPr txBox="1"/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BA8DAD5-080E-4F4B-BDCA-510E78FA5A31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800"/>
          </a:xfrm>
        </p:spPr>
        <p:txBody>
          <a:bodyPr/>
          <a:lstStyle>
            <a:lvl1pPr>
              <a:defRPr>
                <a:latin typeface="Gill Sans MT" panose="020B0502020104020203" pitchFamily="34" charset="0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216152"/>
            <a:ext cx="5181600" cy="4965192"/>
          </a:xfrm>
        </p:spPr>
        <p:txBody>
          <a:bodyPr/>
          <a:lstStyle>
            <a:lvl1pPr>
              <a:defRPr baseline="0">
                <a:latin typeface="Gill Sans MT" panose="020B0502020104020203" pitchFamily="34" charset="0"/>
              </a:defRPr>
            </a:lvl1pPr>
            <a:lvl2pPr>
              <a:defRPr baseline="0">
                <a:latin typeface="Gill Sans MT" panose="020B0502020104020203" pitchFamily="34" charset="0"/>
              </a:defRPr>
            </a:lvl2pPr>
            <a:lvl3pPr>
              <a:defRPr baseline="0">
                <a:latin typeface="Gill Sans MT" panose="020B0502020104020203" pitchFamily="34" charset="0"/>
              </a:defRPr>
            </a:lvl3pPr>
            <a:lvl4pPr>
              <a:defRPr baseline="0">
                <a:latin typeface="Gill Sans MT" panose="020B0502020104020203" pitchFamily="34" charset="0"/>
              </a:defRPr>
            </a:lvl4pPr>
            <a:lvl5pPr>
              <a:defRPr baseline="0">
                <a:latin typeface="Gill Sans MT" panose="020B0502020104020203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216152"/>
            <a:ext cx="5181600" cy="4965192"/>
          </a:xfrm>
        </p:spPr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  <a:lvl2pPr>
              <a:defRPr>
                <a:latin typeface="Gill Sans MT" panose="020B0502020104020203" pitchFamily="34" charset="0"/>
              </a:defRPr>
            </a:lvl2pPr>
            <a:lvl3pPr>
              <a:defRPr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233" y="568185"/>
            <a:ext cx="3148460" cy="54712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 flipV="1">
            <a:off x="838200" y="1064806"/>
            <a:ext cx="81534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543795"/>
              </a:gs>
            </a:gsLst>
            <a:lin ang="6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日期占位符 3"/>
          <p:cNvSpPr txBox="1"/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BA8DAD5-080E-4F4B-BDCA-510E78FA5A31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685800"/>
          </a:xfr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21615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145691"/>
            <a:ext cx="5157787" cy="40439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216152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145691"/>
            <a:ext cx="5183188" cy="40439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233" y="568185"/>
            <a:ext cx="3148460" cy="54712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 flipV="1">
            <a:off x="838200" y="1064806"/>
            <a:ext cx="81534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543795"/>
              </a:gs>
            </a:gsLst>
            <a:lin ang="6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日期占位符 3"/>
          <p:cNvSpPr txBox="1"/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BA8DAD5-080E-4F4B-BDCA-510E78FA5A31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922145" y="1194435"/>
            <a:ext cx="8348980" cy="2177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基于模块化</a:t>
            </a:r>
            <a:r>
              <a:rPr lang="zh-CN" altLang="en-US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单</a:t>
            </a:r>
            <a:r>
              <a:rPr lang="en-US" altLang="zh-CN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内核</a:t>
            </a:r>
            <a:r>
              <a:rPr lang="zh-CN" altLang="en-US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操作系统</a:t>
            </a:r>
            <a:r>
              <a:rPr lang="en-US" altLang="zh-CN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的日志文件系统</a:t>
            </a:r>
            <a:endParaRPr lang="en-US" altLang="zh-CN" sz="48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922395" y="4148699"/>
            <a:ext cx="433070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中国科学技术大学</a:t>
            </a:r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 </a:t>
            </a:r>
            <a:r>
              <a:rPr lang="zh-CN" altLang="en-US" sz="2800" dirty="0"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  <a:sym typeface="+mn-ea"/>
              </a:rPr>
              <a:t>张益程</a:t>
            </a:r>
            <a:r>
              <a:rPr lang="en-US" altLang="zh-CN" sz="2800" dirty="0"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  <a:sym typeface="+mn-ea"/>
              </a:rPr>
              <a:t> </a:t>
            </a:r>
            <a:endParaRPr lang="zh-CN" altLang="en-US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Gill Sans MT" panose="020B0502020104020203" pitchFamily="34" charset="0"/>
              <a:ea typeface="华文新魏" panose="0201080004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9080" y="5446017"/>
            <a:ext cx="4184224" cy="1271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59553" y="4763517"/>
            <a:ext cx="2672715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2023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年</a:t>
            </a:r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6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月</a:t>
            </a:r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10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日</a:t>
            </a:r>
            <a:endParaRPr lang="zh-CN" altLang="en-US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Gill Sans MT" panose="020B0502020104020203" pitchFamily="34" charset="0"/>
              <a:ea typeface="华文新魏" panose="02010800040101010101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971483" y="3656731"/>
            <a:ext cx="10690697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193165"/>
            <a:ext cx="8578215" cy="528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9781"/>
            <a:ext cx="10515600" cy="688515"/>
          </a:xfrm>
        </p:spPr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3.1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系统介绍：FS+OS整体结构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8945030" y="4432129"/>
            <a:ext cx="3384885" cy="948135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文件系统功能调用路线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945030" y="5055124"/>
            <a:ext cx="36031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操作系统功能调用路线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8592022" y="4432129"/>
            <a:ext cx="353008" cy="318765"/>
          </a:xfrm>
          <a:prstGeom prst="ellipse">
            <a:avLst/>
          </a:prstGeom>
          <a:solidFill>
            <a:srgbClr val="C4B1FA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8592022" y="5126573"/>
            <a:ext cx="353008" cy="318765"/>
          </a:xfrm>
          <a:prstGeom prst="ellipse">
            <a:avLst/>
          </a:prstGeom>
          <a:solidFill>
            <a:srgbClr val="CAEDD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472440" y="758190"/>
            <a:ext cx="732853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9369" y="1466071"/>
            <a:ext cx="8617198" cy="48978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" y="70027"/>
            <a:ext cx="10515600" cy="688515"/>
          </a:xfrm>
        </p:spPr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3.2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系统介绍：ArceOS结构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4195" y="1077595"/>
            <a:ext cx="6220460" cy="6108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1" dirty="0">
                <a:solidFill>
                  <a:srgbClr val="A38ACB"/>
                </a:solidFill>
                <a:latin typeface="+mn-lt"/>
              </a:rPr>
              <a:t>ArceOS结构</a:t>
            </a:r>
            <a:r>
              <a:rPr lang="zh-CN" altLang="en-US" sz="2400" b="1" dirty="0">
                <a:latin typeface="微软雅黑" charset="0"/>
                <a:ea typeface="微软雅黑" charset="0"/>
                <a:cs typeface="微软雅黑" charset="0"/>
              </a:rPr>
              <a:t>：</a:t>
            </a:r>
            <a:r>
              <a:rPr lang="en-US" altLang="zh-CN" sz="2400" b="1" dirty="0">
                <a:latin typeface="微软雅黑" charset="0"/>
                <a:ea typeface="微软雅黑" charset="0"/>
                <a:cs typeface="微软雅黑" charset="0"/>
              </a:rPr>
              <a:t>Module</a:t>
            </a:r>
            <a:r>
              <a:rPr lang="zh-CN" altLang="en-US" sz="2400" b="1" dirty="0">
                <a:latin typeface="微软雅黑" charset="0"/>
                <a:ea typeface="微软雅黑" charset="0"/>
                <a:cs typeface="微软雅黑" charset="0"/>
              </a:rPr>
              <a:t>层</a:t>
            </a:r>
            <a:r>
              <a:rPr lang="en-US" altLang="zh-CN" sz="2400" b="1" dirty="0">
                <a:latin typeface="微软雅黑" charset="0"/>
                <a:ea typeface="微软雅黑" charset="0"/>
                <a:cs typeface="微软雅黑" charset="0"/>
              </a:rPr>
              <a:t> + Crate</a:t>
            </a:r>
            <a:r>
              <a:rPr lang="zh-CN" altLang="en-US" sz="2400" b="1" dirty="0">
                <a:latin typeface="微软雅黑" charset="0"/>
                <a:ea typeface="微软雅黑" charset="0"/>
                <a:cs typeface="微软雅黑" charset="0"/>
              </a:rPr>
              <a:t>层</a:t>
            </a:r>
            <a:endParaRPr lang="zh-CN" altLang="en-US" sz="2400" b="1" dirty="0">
              <a:latin typeface="微软雅黑" charset="0"/>
              <a:ea typeface="微软雅黑" charset="0"/>
              <a:cs typeface="微软雅黑" charset="0"/>
            </a:endParaRPr>
          </a:p>
          <a:p>
            <a:endParaRPr lang="zh-CN" altLang="en-US" sz="2400" b="1" dirty="0"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035745" y="252272"/>
            <a:ext cx="3994613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A38ACB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crate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与内核分离的不同组件的多种实现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0200" y="2786969"/>
            <a:ext cx="2366010" cy="1476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A38ACB"/>
                </a:solidFill>
                <a:sym typeface="+mn-ea"/>
              </a:rPr>
              <a:t>module</a:t>
            </a:r>
            <a:r>
              <a:rPr lang="zh-CN" altLang="en-US" sz="2000" b="1" dirty="0">
                <a:solidFill>
                  <a:srgbClr val="A38ACB"/>
                </a:solidFill>
                <a:sym typeface="+mn-ea"/>
              </a:rPr>
              <a:t>：</a:t>
            </a:r>
            <a:endParaRPr lang="en-US" altLang="zh-CN" sz="2000" b="1" dirty="0">
              <a:solidFill>
                <a:srgbClr val="A38ACB"/>
              </a:solidFill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000" dirty="0">
                <a:sym typeface="+mn-ea"/>
              </a:rPr>
              <a:t>内核运行核心</a:t>
            </a:r>
            <a:endParaRPr lang="zh-CN" altLang="en-US" sz="2000" dirty="0"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000" dirty="0">
                <a:sym typeface="+mn-ea"/>
              </a:rPr>
              <a:t>对</a:t>
            </a:r>
            <a:r>
              <a:rPr lang="en-US" altLang="zh-CN" sz="2000" dirty="0">
                <a:sym typeface="+mn-ea"/>
              </a:rPr>
              <a:t>crate</a:t>
            </a:r>
            <a:r>
              <a:rPr lang="zh-CN" altLang="en-US" sz="2000" dirty="0">
                <a:sym typeface="+mn-ea"/>
              </a:rPr>
              <a:t>封装</a:t>
            </a:r>
            <a:endParaRPr lang="zh-CN" altLang="en-US" sz="2000" dirty="0">
              <a:sym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659539" y="1792042"/>
            <a:ext cx="833670" cy="5782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1795145" y="2374900"/>
            <a:ext cx="854710" cy="4121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860665" y="1422400"/>
            <a:ext cx="694690" cy="4025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8555355" y="1108710"/>
            <a:ext cx="457200" cy="3136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330200" y="2787015"/>
            <a:ext cx="2239010" cy="1619885"/>
          </a:xfrm>
          <a:prstGeom prst="rect">
            <a:avLst/>
          </a:prstGeom>
          <a:noFill/>
          <a:ln w="38100">
            <a:solidFill>
              <a:srgbClr val="A38A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035745" y="160020"/>
            <a:ext cx="3994613" cy="917292"/>
          </a:xfrm>
          <a:prstGeom prst="rect">
            <a:avLst/>
          </a:prstGeom>
          <a:noFill/>
          <a:ln w="28575">
            <a:solidFill>
              <a:srgbClr val="A38A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193040" y="758825"/>
            <a:ext cx="657161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040" y="1012190"/>
            <a:ext cx="11706225" cy="4191635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193040" y="758825"/>
            <a:ext cx="657161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72440" y="70027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3.2.1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内核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中文件系统部分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204085" y="941705"/>
            <a:ext cx="0" cy="5354320"/>
          </a:xfrm>
          <a:prstGeom prst="line">
            <a:avLst/>
          </a:prstGeom>
          <a:ln w="38100">
            <a:solidFill>
              <a:srgbClr val="D0C2E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9521825" y="941705"/>
            <a:ext cx="0" cy="5655945"/>
          </a:xfrm>
          <a:prstGeom prst="line">
            <a:avLst/>
          </a:prstGeom>
          <a:ln w="38100">
            <a:solidFill>
              <a:srgbClr val="D0C2E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内容占位符 2"/>
          <p:cNvSpPr>
            <a:spLocks noGrp="1"/>
          </p:cNvSpPr>
          <p:nvPr>
            <p:ph idx="1"/>
          </p:nvPr>
        </p:nvSpPr>
        <p:spPr>
          <a:xfrm>
            <a:off x="206375" y="5090795"/>
            <a:ext cx="1744980" cy="998855"/>
          </a:xfrm>
        </p:spPr>
        <p:txBody>
          <a:bodyPr>
            <a:noAutofit/>
          </a:bodyPr>
          <a:p>
            <a:pPr marL="0" indent="0" algn="ctr">
              <a:lnSpc>
                <a:spcPct val="150000"/>
              </a:lnSpc>
              <a:buNone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与文件系统对接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内容占位符 2"/>
          <p:cNvSpPr>
            <a:spLocks noGrp="1"/>
          </p:cNvSpPr>
          <p:nvPr/>
        </p:nvSpPr>
        <p:spPr>
          <a:xfrm>
            <a:off x="5016500" y="5203825"/>
            <a:ext cx="1744980" cy="9988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与内核功能对接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内容占位符 2"/>
          <p:cNvSpPr>
            <a:spLocks noGrp="1"/>
          </p:cNvSpPr>
          <p:nvPr/>
        </p:nvSpPr>
        <p:spPr>
          <a:xfrm>
            <a:off x="9826625" y="5203825"/>
            <a:ext cx="1744980" cy="9988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与应用接口对接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 系统介绍：FS整体结构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1041400" y="1077595"/>
            <a:ext cx="9842500" cy="275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>
          <a:xfrm>
            <a:off x="708340" y="1376767"/>
            <a:ext cx="1753172" cy="113664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000" b="1" dirty="0">
                <a:latin typeface="+mn-ea"/>
              </a:rPr>
              <a:t>文件系统功能实现模块</a:t>
            </a:r>
            <a:endParaRPr lang="zh-CN" altLang="en-US" sz="2000" b="1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1678" y="1350362"/>
            <a:ext cx="6858797" cy="443004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105819" y="1301222"/>
            <a:ext cx="2086182" cy="961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为左边提供功能支持的模块</a:t>
            </a:r>
            <a:endParaRPr lang="zh-CN" altLang="en-US" sz="2000" b="1" dirty="0"/>
          </a:p>
        </p:txBody>
      </p:sp>
      <p:sp>
        <p:nvSpPr>
          <p:cNvPr id="6" name="箭头: 下弧形 5"/>
          <p:cNvSpPr/>
          <p:nvPr/>
        </p:nvSpPr>
        <p:spPr>
          <a:xfrm rot="10800000" flipV="1">
            <a:off x="4802354" y="5753911"/>
            <a:ext cx="3662917" cy="476861"/>
          </a:xfrm>
          <a:prstGeom prst="curvedUpArrow">
            <a:avLst/>
          </a:prstGeom>
          <a:solidFill>
            <a:srgbClr val="FFEB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29946" y="1550569"/>
            <a:ext cx="264108" cy="274643"/>
          </a:xfrm>
          <a:prstGeom prst="ellipse">
            <a:avLst/>
          </a:prstGeom>
          <a:solidFill>
            <a:srgbClr val="C4E696"/>
          </a:solidFill>
          <a:ln>
            <a:solidFill>
              <a:srgbClr val="C4E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9793371" y="1501877"/>
            <a:ext cx="264108" cy="274643"/>
          </a:xfrm>
          <a:prstGeom prst="ellipse">
            <a:avLst/>
          </a:prstGeom>
          <a:solidFill>
            <a:srgbClr val="FFEBEB"/>
          </a:solidFill>
          <a:ln>
            <a:solidFill>
              <a:srgbClr val="FFEB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上 12"/>
          <p:cNvSpPr/>
          <p:nvPr/>
        </p:nvSpPr>
        <p:spPr>
          <a:xfrm>
            <a:off x="2519421" y="1501877"/>
            <a:ext cx="243289" cy="4142144"/>
          </a:xfrm>
          <a:prstGeom prst="upArrow">
            <a:avLst/>
          </a:prstGeom>
          <a:solidFill>
            <a:srgbClr val="C4E696"/>
          </a:solidFill>
          <a:ln>
            <a:solidFill>
              <a:srgbClr val="C4E6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内容占位符 7"/>
          <p:cNvSpPr txBox="1"/>
          <p:nvPr/>
        </p:nvSpPr>
        <p:spPr>
          <a:xfrm>
            <a:off x="1950455" y="2677408"/>
            <a:ext cx="500642" cy="2791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000" b="1" dirty="0"/>
              <a:t>调用关系自底向上</a:t>
            </a:r>
            <a:endParaRPr lang="zh-CN" altLang="en-US" sz="2000" b="1" dirty="0"/>
          </a:p>
        </p:txBody>
      </p:sp>
      <p:sp>
        <p:nvSpPr>
          <p:cNvPr id="15" name="内容占位符 7"/>
          <p:cNvSpPr txBox="1"/>
          <p:nvPr/>
        </p:nvSpPr>
        <p:spPr>
          <a:xfrm>
            <a:off x="5656767" y="6291121"/>
            <a:ext cx="2549852" cy="4768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400" b="1" dirty="0"/>
              <a:t>调用关系从右至左</a:t>
            </a:r>
            <a:endParaRPr lang="zh-CN" altLang="en-US" sz="2400" b="1" dirty="0"/>
          </a:p>
        </p:txBody>
      </p:sp>
      <p:cxnSp>
        <p:nvCxnSpPr>
          <p:cNvPr id="4" name="直接连接符 3"/>
          <p:cNvCxnSpPr/>
          <p:nvPr/>
        </p:nvCxnSpPr>
        <p:spPr>
          <a:xfrm>
            <a:off x="205740" y="840105"/>
            <a:ext cx="657161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0680" y="1023620"/>
            <a:ext cx="6924675" cy="5319395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3.3.1 disk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层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设计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28930" y="840740"/>
            <a:ext cx="425831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232785" y="2941320"/>
            <a:ext cx="1626870" cy="148399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2190750" y="3797300"/>
            <a:ext cx="1036955" cy="11303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37845" y="3324225"/>
            <a:ext cx="1652905" cy="101473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21005" y="3324225"/>
            <a:ext cx="1860550" cy="10147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2000" b="1" dirty="0"/>
              <a:t>维护磁盘信息记录各段位置</a:t>
            </a:r>
            <a:endParaRPr lang="zh-CN" altLang="en-US" sz="2000" b="1" dirty="0"/>
          </a:p>
        </p:txBody>
      </p:sp>
      <p:sp>
        <p:nvSpPr>
          <p:cNvPr id="14" name="矩形 13"/>
          <p:cNvSpPr/>
          <p:nvPr/>
        </p:nvSpPr>
        <p:spPr>
          <a:xfrm>
            <a:off x="6814185" y="2862580"/>
            <a:ext cx="1739900" cy="156273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>
            <a:off x="8614410" y="3815080"/>
            <a:ext cx="1210945" cy="29400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9838690" y="3556000"/>
            <a:ext cx="1859915" cy="108331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835515" y="3590290"/>
            <a:ext cx="1860550" cy="10147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2000" b="1" dirty="0"/>
              <a:t>维护磁盘上</a:t>
            </a:r>
            <a:r>
              <a:rPr lang="en-US" altLang="zh-CN" sz="2000" b="1" dirty="0"/>
              <a:t>inode</a:t>
            </a:r>
            <a:r>
              <a:rPr lang="zh-CN" altLang="en-US" sz="2000" b="1" dirty="0"/>
              <a:t>节点</a:t>
            </a:r>
            <a:endParaRPr lang="zh-CN" altLang="en-US" sz="2000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7180" y="1362075"/>
            <a:ext cx="6517640" cy="4931410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3.3.2 log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层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设计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28930" y="840740"/>
            <a:ext cx="425831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4097020" y="3797300"/>
            <a:ext cx="2179955" cy="119126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>
            <a:stCxn id="8" idx="1"/>
          </p:cNvCxnSpPr>
          <p:nvPr/>
        </p:nvCxnSpPr>
        <p:spPr>
          <a:xfrm flipH="1" flipV="1">
            <a:off x="2703830" y="3923030"/>
            <a:ext cx="1393190" cy="46990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27685" y="3245485"/>
            <a:ext cx="2176145" cy="1337945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27685" y="3245485"/>
            <a:ext cx="2176780" cy="1337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b="1" dirty="0"/>
              <a:t>维护内存缓冲区</a:t>
            </a:r>
            <a:endParaRPr lang="zh-CN" altLang="en-US" b="1" dirty="0"/>
          </a:p>
          <a:p>
            <a:pPr algn="l">
              <a:lnSpc>
                <a:spcPct val="150000"/>
              </a:lnSpc>
            </a:pPr>
            <a:r>
              <a:rPr lang="zh-CN" altLang="en-US" b="1" dirty="0"/>
              <a:t>向上层提供缓冲区获取</a:t>
            </a:r>
            <a:r>
              <a:rPr lang="en-US" altLang="zh-CN" b="1" dirty="0"/>
              <a:t>&amp;</a:t>
            </a:r>
            <a:r>
              <a:rPr lang="zh-CN" altLang="en-US" b="1" dirty="0"/>
              <a:t>读写操作</a:t>
            </a:r>
            <a:endParaRPr lang="zh-CN" altLang="en-US" b="1" dirty="0"/>
          </a:p>
        </p:txBody>
      </p:sp>
      <p:sp>
        <p:nvSpPr>
          <p:cNvPr id="14" name="矩形 13"/>
          <p:cNvSpPr/>
          <p:nvPr/>
        </p:nvSpPr>
        <p:spPr>
          <a:xfrm>
            <a:off x="7113270" y="2737485"/>
            <a:ext cx="1616710" cy="89852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>
            <a:stCxn id="14" idx="3"/>
          </p:cNvCxnSpPr>
          <p:nvPr/>
        </p:nvCxnSpPr>
        <p:spPr>
          <a:xfrm>
            <a:off x="8729980" y="3187065"/>
            <a:ext cx="1095375" cy="98044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9838690" y="3556000"/>
            <a:ext cx="1867535" cy="143256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825355" y="3636010"/>
            <a:ext cx="1859915" cy="1337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b="1" dirty="0"/>
              <a:t>维护日志同步</a:t>
            </a:r>
            <a:endParaRPr lang="zh-CN" altLang="en-US" b="1" dirty="0"/>
          </a:p>
          <a:p>
            <a:pPr algn="l">
              <a:lnSpc>
                <a:spcPct val="150000"/>
              </a:lnSpc>
            </a:pPr>
            <a:r>
              <a:rPr lang="zh-CN" altLang="en-US" b="1" dirty="0"/>
              <a:t>向上层提供日志提交操作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1780" y="1266190"/>
            <a:ext cx="9107805" cy="4324985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3.3.2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日志层设计：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buffer_cache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1775" y="840740"/>
            <a:ext cx="751078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640205" y="1571625"/>
            <a:ext cx="3503930" cy="363537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>
            <a:off x="1797685" y="5219700"/>
            <a:ext cx="931545" cy="59055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729230" y="5591175"/>
            <a:ext cx="3765550" cy="10147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/>
              <a:t>负责管理整个缓冲区</a:t>
            </a:r>
            <a:endParaRPr lang="zh-CN" altLang="en-US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初始化</a:t>
            </a:r>
            <a:r>
              <a:rPr lang="en-US" altLang="zh-CN" sz="2000" b="1" dirty="0"/>
              <a:t> &amp; </a:t>
            </a:r>
            <a:r>
              <a:rPr lang="zh-CN" altLang="en-US" sz="2000" b="1" dirty="0"/>
              <a:t>缓冲区的</a:t>
            </a:r>
            <a:r>
              <a:rPr lang="zh-CN" altLang="en-US" sz="2000" b="1" dirty="0"/>
              <a:t>读取</a:t>
            </a:r>
            <a:endParaRPr lang="zh-CN" altLang="en-US" sz="2000" b="1" dirty="0"/>
          </a:p>
        </p:txBody>
      </p:sp>
      <p:sp>
        <p:nvSpPr>
          <p:cNvPr id="11" name="矩形 10"/>
          <p:cNvSpPr/>
          <p:nvPr/>
        </p:nvSpPr>
        <p:spPr>
          <a:xfrm>
            <a:off x="2729230" y="5675630"/>
            <a:ext cx="2848610" cy="93091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1780" y="1266190"/>
            <a:ext cx="9107805" cy="4324985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3.3.2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日志层设计：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buffer_cache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模块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1775" y="840740"/>
            <a:ext cx="751078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5419725" y="4245610"/>
            <a:ext cx="2493645" cy="134620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4751070" y="5476240"/>
            <a:ext cx="668655" cy="11493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083945" y="5353685"/>
            <a:ext cx="3765550" cy="10147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/>
              <a:t>维护</a:t>
            </a:r>
            <a:r>
              <a:rPr lang="en-US" altLang="zh-CN" sz="2000" b="1" dirty="0"/>
              <a:t>&amp;</a:t>
            </a:r>
            <a:r>
              <a:rPr lang="zh-CN" altLang="en-US" sz="2000" b="1" dirty="0"/>
              <a:t>读写缓冲区中</a:t>
            </a:r>
            <a:r>
              <a:rPr lang="zh-CN" altLang="en-US" sz="2000" b="1" dirty="0"/>
              <a:t>数据</a:t>
            </a:r>
            <a:endParaRPr lang="zh-CN" altLang="en-US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是缓冲区内数据操作的</a:t>
            </a:r>
            <a:r>
              <a:rPr lang="zh-CN" altLang="en-US" sz="2000" b="1" dirty="0"/>
              <a:t>最小单元</a:t>
            </a:r>
            <a:endParaRPr lang="zh-CN" altLang="en-US" sz="2000" b="1" dirty="0"/>
          </a:p>
        </p:txBody>
      </p:sp>
      <p:sp>
        <p:nvSpPr>
          <p:cNvPr id="11" name="矩形 10"/>
          <p:cNvSpPr/>
          <p:nvPr/>
        </p:nvSpPr>
        <p:spPr>
          <a:xfrm>
            <a:off x="1083945" y="5353050"/>
            <a:ext cx="3667125" cy="1015365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1780" y="1266190"/>
            <a:ext cx="9107805" cy="4324985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3.3.2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日志层设计：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buffer_cache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1775" y="840740"/>
            <a:ext cx="751078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5419725" y="1266190"/>
            <a:ext cx="2795905" cy="261239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8215630" y="2057400"/>
            <a:ext cx="511175" cy="43307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740140" y="1042670"/>
            <a:ext cx="3765550" cy="10147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/>
              <a:t>负责管理缓冲区元数据</a:t>
            </a:r>
            <a:endParaRPr lang="zh-CN" altLang="en-US" sz="2000" b="1" dirty="0"/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find_cache &amp; recycle</a:t>
            </a:r>
            <a:endParaRPr lang="en-US" altLang="zh-CN" sz="2000" b="1" dirty="0"/>
          </a:p>
        </p:txBody>
      </p:sp>
      <p:sp>
        <p:nvSpPr>
          <p:cNvPr id="11" name="矩形 10"/>
          <p:cNvSpPr/>
          <p:nvPr/>
        </p:nvSpPr>
        <p:spPr>
          <a:xfrm>
            <a:off x="8740140" y="1126490"/>
            <a:ext cx="2848610" cy="93091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1780" y="1266190"/>
            <a:ext cx="9107805" cy="4324985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85140" y="152577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3.3.2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日志层设计：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buffer_cache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1775" y="840740"/>
            <a:ext cx="751078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8464550" y="2978785"/>
            <a:ext cx="2185035" cy="202184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9475470" y="2136140"/>
            <a:ext cx="170180" cy="84264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555990" y="1607185"/>
            <a:ext cx="3451225" cy="5530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/>
              <a:t>记录</a:t>
            </a:r>
            <a:r>
              <a:rPr lang="en-US" altLang="zh-CN" sz="2000" b="1" dirty="0"/>
              <a:t>buffer</a:t>
            </a:r>
            <a:r>
              <a:rPr lang="zh-CN" altLang="en-US" sz="2000" b="1" dirty="0"/>
              <a:t>对应元数据内容</a:t>
            </a:r>
            <a:endParaRPr lang="zh-CN" altLang="en-US" sz="2000" b="1" dirty="0"/>
          </a:p>
        </p:txBody>
      </p:sp>
      <p:sp>
        <p:nvSpPr>
          <p:cNvPr id="11" name="矩形 10"/>
          <p:cNvSpPr/>
          <p:nvPr/>
        </p:nvSpPr>
        <p:spPr>
          <a:xfrm>
            <a:off x="8555990" y="1691005"/>
            <a:ext cx="3242310" cy="46863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3"/>
          <p:cNvGrpSpPr/>
          <p:nvPr/>
        </p:nvGrpSpPr>
        <p:grpSpPr bwMode="auto">
          <a:xfrm>
            <a:off x="4717555" y="601838"/>
            <a:ext cx="762000" cy="665162"/>
            <a:chOff x="1110" y="2656"/>
            <a:chExt cx="1549" cy="1351"/>
          </a:xfrm>
        </p:grpSpPr>
        <p:sp>
          <p:nvSpPr>
            <p:cNvPr id="46" name="AutoShape 4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7" name="AutoShape 5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8" name="AutoShape 6"/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43" name="Line 11"/>
          <p:cNvSpPr>
            <a:spLocks noChangeShapeType="1"/>
          </p:cNvSpPr>
          <p:nvPr/>
        </p:nvSpPr>
        <p:spPr bwMode="auto">
          <a:xfrm>
            <a:off x="5327155" y="1211437"/>
            <a:ext cx="2131695" cy="15365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44" name="Text Box 12"/>
          <p:cNvSpPr txBox="1">
            <a:spLocks noChangeArrowheads="1"/>
          </p:cNvSpPr>
          <p:nvPr/>
        </p:nvSpPr>
        <p:spPr bwMode="auto">
          <a:xfrm>
            <a:off x="5748795" y="738363"/>
            <a:ext cx="140462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400" b="1" dirty="0">
                <a:solidFill>
                  <a:schemeClr val="tx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课题介绍</a:t>
            </a:r>
            <a:endParaRPr lang="zh-CN" altLang="en-US" sz="2400" b="1" dirty="0">
              <a:solidFill>
                <a:schemeClr val="tx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45" name="Text Box 13"/>
          <p:cNvSpPr txBox="1">
            <a:spLocks noChangeArrowheads="1"/>
          </p:cNvSpPr>
          <p:nvPr/>
        </p:nvSpPr>
        <p:spPr bwMode="gray">
          <a:xfrm>
            <a:off x="4912818" y="700263"/>
            <a:ext cx="354013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1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grpSp>
        <p:nvGrpSpPr>
          <p:cNvPr id="50" name="Group 7"/>
          <p:cNvGrpSpPr/>
          <p:nvPr/>
        </p:nvGrpSpPr>
        <p:grpSpPr bwMode="auto">
          <a:xfrm>
            <a:off x="5479555" y="1537545"/>
            <a:ext cx="762000" cy="665162"/>
            <a:chOff x="3174" y="2656"/>
            <a:chExt cx="1549" cy="1351"/>
          </a:xfrm>
        </p:grpSpPr>
        <p:sp>
          <p:nvSpPr>
            <p:cNvPr id="54" name="AutoShape 8"/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5" name="AutoShape 9"/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6" name="AutoShape 10"/>
            <p:cNvSpPr>
              <a:spLocks noChangeArrowheads="1"/>
            </p:cNvSpPr>
            <p:nvPr/>
          </p:nvSpPr>
          <p:spPr bwMode="gray">
            <a:xfrm>
              <a:off x="3264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52" name="Text Box 15"/>
          <p:cNvSpPr txBox="1">
            <a:spLocks noChangeArrowheads="1"/>
          </p:cNvSpPr>
          <p:nvPr/>
        </p:nvSpPr>
        <p:spPr bwMode="auto">
          <a:xfrm>
            <a:off x="6500635" y="1613745"/>
            <a:ext cx="140462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课题背景</a:t>
            </a:r>
            <a:endParaRPr lang="zh-CN" altLang="en-US" sz="2400" b="1" dirty="0"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53" name="Text Box 16"/>
          <p:cNvSpPr txBox="1">
            <a:spLocks noChangeArrowheads="1"/>
          </p:cNvSpPr>
          <p:nvPr/>
        </p:nvSpPr>
        <p:spPr bwMode="gray">
          <a:xfrm>
            <a:off x="5674818" y="1635970"/>
            <a:ext cx="354013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2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grpSp>
        <p:nvGrpSpPr>
          <p:cNvPr id="58" name="Group 17"/>
          <p:cNvGrpSpPr/>
          <p:nvPr/>
        </p:nvGrpSpPr>
        <p:grpSpPr bwMode="auto">
          <a:xfrm>
            <a:off x="6241510" y="2512143"/>
            <a:ext cx="762001" cy="665162"/>
            <a:chOff x="1110" y="2656"/>
            <a:chExt cx="1549" cy="1351"/>
          </a:xfrm>
        </p:grpSpPr>
        <p:sp>
          <p:nvSpPr>
            <p:cNvPr id="62" name="AutoShape 18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3" name="AutoShape 19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4" name="AutoShape 20"/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59" name="Line 25"/>
          <p:cNvSpPr>
            <a:spLocks noChangeShapeType="1"/>
          </p:cNvSpPr>
          <p:nvPr/>
        </p:nvSpPr>
        <p:spPr bwMode="auto">
          <a:xfrm flipV="1">
            <a:off x="6851110" y="3100078"/>
            <a:ext cx="2131695" cy="21665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b="1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60" name="Text Box 26"/>
          <p:cNvSpPr txBox="1">
            <a:spLocks noChangeArrowheads="1"/>
          </p:cNvSpPr>
          <p:nvPr/>
        </p:nvSpPr>
        <p:spPr bwMode="auto">
          <a:xfrm>
            <a:off x="7262590" y="2588343"/>
            <a:ext cx="140462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系统介绍</a:t>
            </a:r>
            <a:endParaRPr lang="zh-CN" altLang="en-US" sz="2400" b="1" dirty="0"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61" name="Text Box 27"/>
          <p:cNvSpPr txBox="1">
            <a:spLocks noChangeArrowheads="1"/>
          </p:cNvSpPr>
          <p:nvPr/>
        </p:nvSpPr>
        <p:spPr bwMode="gray">
          <a:xfrm>
            <a:off x="6436773" y="2610568"/>
            <a:ext cx="354013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3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grpSp>
        <p:nvGrpSpPr>
          <p:cNvPr id="66" name="Group 21"/>
          <p:cNvGrpSpPr/>
          <p:nvPr/>
        </p:nvGrpSpPr>
        <p:grpSpPr bwMode="auto">
          <a:xfrm>
            <a:off x="6252306" y="3575591"/>
            <a:ext cx="762000" cy="665162"/>
            <a:chOff x="3174" y="2656"/>
            <a:chExt cx="1549" cy="1351"/>
          </a:xfrm>
        </p:grpSpPr>
        <p:sp>
          <p:nvSpPr>
            <p:cNvPr id="70" name="AutoShape 22"/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1" name="AutoShape 23"/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2" name="AutoShape 24"/>
            <p:cNvSpPr>
              <a:spLocks noChangeArrowheads="1"/>
            </p:cNvSpPr>
            <p:nvPr/>
          </p:nvSpPr>
          <p:spPr bwMode="gray">
            <a:xfrm>
              <a:off x="3264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67" name="Line 28"/>
          <p:cNvSpPr>
            <a:spLocks noChangeShapeType="1"/>
          </p:cNvSpPr>
          <p:nvPr/>
        </p:nvSpPr>
        <p:spPr bwMode="auto">
          <a:xfrm flipV="1">
            <a:off x="6861906" y="4172808"/>
            <a:ext cx="2131695" cy="12382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68" name="Text Box 29"/>
          <p:cNvSpPr txBox="1">
            <a:spLocks noChangeArrowheads="1"/>
          </p:cNvSpPr>
          <p:nvPr/>
        </p:nvSpPr>
        <p:spPr bwMode="auto">
          <a:xfrm>
            <a:off x="7273386" y="3651791"/>
            <a:ext cx="140462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功能测试</a:t>
            </a:r>
            <a:endParaRPr lang="zh-CN" altLang="en-US" sz="2400" b="1" dirty="0"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69" name="Text Box 30"/>
          <p:cNvSpPr txBox="1">
            <a:spLocks noChangeArrowheads="1"/>
          </p:cNvSpPr>
          <p:nvPr/>
        </p:nvSpPr>
        <p:spPr bwMode="gray">
          <a:xfrm>
            <a:off x="6447569" y="3674016"/>
            <a:ext cx="354013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4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11" name="标题 10"/>
          <p:cNvSpPr>
            <a:spLocks noGrp="1"/>
          </p:cNvSpPr>
          <p:nvPr>
            <p:ph type="title"/>
          </p:nvPr>
        </p:nvSpPr>
        <p:spPr>
          <a:xfrm>
            <a:off x="1620520" y="2877185"/>
            <a:ext cx="2633980" cy="1035685"/>
          </a:xfrm>
        </p:spPr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A48BCB"/>
                </a:solidFill>
              </a:rPr>
              <a:t>内容概要</a:t>
            </a:r>
            <a:endParaRPr lang="zh-CN" altLang="en-US" b="1" dirty="0">
              <a:solidFill>
                <a:srgbClr val="A48BCB"/>
              </a:solidFill>
            </a:endParaRPr>
          </a:p>
        </p:txBody>
      </p:sp>
      <p:sp>
        <p:nvSpPr>
          <p:cNvPr id="89" name="Text Box 27"/>
          <p:cNvSpPr txBox="1">
            <a:spLocks noChangeArrowheads="1"/>
          </p:cNvSpPr>
          <p:nvPr/>
        </p:nvSpPr>
        <p:spPr bwMode="gray">
          <a:xfrm>
            <a:off x="5693133" y="4513309"/>
            <a:ext cx="354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5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7" name="Line 28"/>
          <p:cNvSpPr>
            <a:spLocks noChangeShapeType="1"/>
          </p:cNvSpPr>
          <p:nvPr/>
        </p:nvSpPr>
        <p:spPr bwMode="auto">
          <a:xfrm flipV="1">
            <a:off x="6097956" y="5162014"/>
            <a:ext cx="2131695" cy="12929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 Box 29"/>
          <p:cNvSpPr txBox="1">
            <a:spLocks noChangeArrowheads="1"/>
          </p:cNvSpPr>
          <p:nvPr/>
        </p:nvSpPr>
        <p:spPr bwMode="auto">
          <a:xfrm>
            <a:off x="6519596" y="4604714"/>
            <a:ext cx="1710055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总结与展望</a:t>
            </a:r>
            <a:endParaRPr lang="zh-CN" altLang="en-US" sz="2400" b="1" dirty="0"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9" name="Text Box 30"/>
          <p:cNvSpPr txBox="1">
            <a:spLocks noChangeArrowheads="1"/>
          </p:cNvSpPr>
          <p:nvPr/>
        </p:nvSpPr>
        <p:spPr bwMode="gray">
          <a:xfrm>
            <a:off x="5677428" y="4663769"/>
            <a:ext cx="366395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5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grpSp>
        <p:nvGrpSpPr>
          <p:cNvPr id="10" name="Group 17"/>
          <p:cNvGrpSpPr/>
          <p:nvPr/>
        </p:nvGrpSpPr>
        <p:grpSpPr bwMode="auto">
          <a:xfrm>
            <a:off x="5479466" y="4547564"/>
            <a:ext cx="762001" cy="665162"/>
            <a:chOff x="1110" y="2656"/>
            <a:chExt cx="1549" cy="1351"/>
          </a:xfrm>
        </p:grpSpPr>
        <p:sp>
          <p:nvSpPr>
            <p:cNvPr id="12" name="AutoShape 18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AutoShape 19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AutoShape 20"/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5" name="Text Box 27"/>
          <p:cNvSpPr txBox="1">
            <a:spLocks noChangeArrowheads="1"/>
          </p:cNvSpPr>
          <p:nvPr/>
        </p:nvSpPr>
        <p:spPr bwMode="gray">
          <a:xfrm>
            <a:off x="5688858" y="4643449"/>
            <a:ext cx="366395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5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40" name="Line 11"/>
          <p:cNvSpPr>
            <a:spLocks noChangeShapeType="1"/>
          </p:cNvSpPr>
          <p:nvPr/>
        </p:nvSpPr>
        <p:spPr bwMode="auto">
          <a:xfrm flipV="1">
            <a:off x="6089155" y="2169158"/>
            <a:ext cx="2131695" cy="22487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 Box 27"/>
          <p:cNvSpPr txBox="1">
            <a:spLocks noChangeArrowheads="1"/>
          </p:cNvSpPr>
          <p:nvPr/>
        </p:nvSpPr>
        <p:spPr bwMode="gray">
          <a:xfrm>
            <a:off x="7899758" y="5509624"/>
            <a:ext cx="354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5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3" name="Line 28"/>
          <p:cNvSpPr>
            <a:spLocks noChangeShapeType="1"/>
          </p:cNvSpPr>
          <p:nvPr/>
        </p:nvSpPr>
        <p:spPr bwMode="auto">
          <a:xfrm flipV="1">
            <a:off x="5384851" y="6181824"/>
            <a:ext cx="2131695" cy="12929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p>
            <a:endParaRPr lang="zh-CN" altLang="en-US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Box 29"/>
          <p:cNvSpPr txBox="1">
            <a:spLocks noChangeArrowheads="1"/>
          </p:cNvSpPr>
          <p:nvPr/>
        </p:nvSpPr>
        <p:spPr bwMode="auto">
          <a:xfrm>
            <a:off x="5806491" y="5624524"/>
            <a:ext cx="140462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eaLnBrk="0" hangingPunct="0"/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过程</a:t>
            </a:r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分享</a:t>
            </a:r>
            <a:endParaRPr lang="zh-CN" altLang="en-US" sz="2400" b="1" dirty="0"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5" name="Text Box 30"/>
          <p:cNvSpPr txBox="1">
            <a:spLocks noChangeArrowheads="1"/>
          </p:cNvSpPr>
          <p:nvPr/>
        </p:nvSpPr>
        <p:spPr bwMode="gray">
          <a:xfrm>
            <a:off x="4964323" y="5683579"/>
            <a:ext cx="366395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5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grpSp>
        <p:nvGrpSpPr>
          <p:cNvPr id="6" name="Group 17"/>
          <p:cNvGrpSpPr/>
          <p:nvPr/>
        </p:nvGrpSpPr>
        <p:grpSpPr bwMode="auto">
          <a:xfrm>
            <a:off x="4766361" y="5567374"/>
            <a:ext cx="762001" cy="665162"/>
            <a:chOff x="1110" y="2656"/>
            <a:chExt cx="1549" cy="1351"/>
          </a:xfrm>
        </p:grpSpPr>
        <p:sp>
          <p:nvSpPr>
            <p:cNvPr id="16" name="AutoShape 18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AutoShape 19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AutoShape 20"/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9" name="Text Box 27"/>
          <p:cNvSpPr txBox="1">
            <a:spLocks noChangeArrowheads="1"/>
          </p:cNvSpPr>
          <p:nvPr/>
        </p:nvSpPr>
        <p:spPr bwMode="gray">
          <a:xfrm>
            <a:off x="4975753" y="5663259"/>
            <a:ext cx="366395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6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73805" y="1021715"/>
            <a:ext cx="7321550" cy="4814570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3.3.2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日志层设计：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log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模块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1775" y="840740"/>
            <a:ext cx="751078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773805" y="1021715"/>
            <a:ext cx="3162300" cy="146367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>
            <a:stCxn id="8" idx="1"/>
          </p:cNvCxnSpPr>
          <p:nvPr/>
        </p:nvCxnSpPr>
        <p:spPr>
          <a:xfrm flipH="1">
            <a:off x="2886710" y="1753870"/>
            <a:ext cx="887095" cy="43878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485140" y="2192655"/>
            <a:ext cx="3765550" cy="10147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/>
              <a:t>负责管理整个日志</a:t>
            </a:r>
            <a:r>
              <a:rPr lang="zh-CN" altLang="en-US" sz="2000" b="1" dirty="0"/>
              <a:t>部分</a:t>
            </a:r>
            <a:endParaRPr lang="zh-CN" altLang="en-US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日志写入</a:t>
            </a:r>
            <a:r>
              <a:rPr lang="en-US" altLang="zh-CN" sz="2000" b="1" dirty="0"/>
              <a:t> &amp; </a:t>
            </a:r>
            <a:r>
              <a:rPr lang="zh-CN" altLang="en-US" sz="2000" b="1" dirty="0"/>
              <a:t>日志</a:t>
            </a:r>
            <a:r>
              <a:rPr lang="zh-CN" altLang="en-US" sz="2000" b="1" dirty="0"/>
              <a:t>提交</a:t>
            </a:r>
            <a:endParaRPr lang="zh-CN" altLang="en-US" sz="2000" b="1" dirty="0"/>
          </a:p>
        </p:txBody>
      </p:sp>
      <p:sp>
        <p:nvSpPr>
          <p:cNvPr id="11" name="矩形 10"/>
          <p:cNvSpPr/>
          <p:nvPr/>
        </p:nvSpPr>
        <p:spPr>
          <a:xfrm flipH="1">
            <a:off x="485140" y="2192655"/>
            <a:ext cx="2728595" cy="102489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773805" y="2579370"/>
            <a:ext cx="3162300" cy="337883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>
            <a:off x="2886710" y="4191000"/>
            <a:ext cx="887095" cy="43878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 flipH="1">
            <a:off x="485140" y="4634865"/>
            <a:ext cx="2728595" cy="688975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43585" y="4638040"/>
            <a:ext cx="3765550" cy="5530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/>
              <a:t>日志头具体</a:t>
            </a:r>
            <a:r>
              <a:rPr lang="zh-CN" altLang="en-US" sz="2000" b="1" dirty="0"/>
              <a:t>内容</a:t>
            </a:r>
            <a:endParaRPr lang="zh-CN" altLang="en-US" sz="2000" b="1" dirty="0"/>
          </a:p>
        </p:txBody>
      </p:sp>
      <p:sp>
        <p:nvSpPr>
          <p:cNvPr id="17" name="矩形 16"/>
          <p:cNvSpPr/>
          <p:nvPr/>
        </p:nvSpPr>
        <p:spPr>
          <a:xfrm>
            <a:off x="7588250" y="1581785"/>
            <a:ext cx="3507105" cy="272288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H="1">
            <a:off x="9312910" y="4304665"/>
            <a:ext cx="887095" cy="43878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 flipH="1">
            <a:off x="7742555" y="4748530"/>
            <a:ext cx="3353435" cy="981075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7742555" y="4743450"/>
            <a:ext cx="3765550" cy="10147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/>
              <a:t>负责日志模块的具体</a:t>
            </a:r>
            <a:r>
              <a:rPr lang="zh-CN" altLang="en-US" sz="2000" b="1" dirty="0"/>
              <a:t>操作</a:t>
            </a:r>
            <a:endParaRPr lang="zh-CN" altLang="en-US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读写日志头</a:t>
            </a:r>
            <a:r>
              <a:rPr lang="en-US" altLang="zh-CN" sz="2000" b="1" dirty="0"/>
              <a:t> &amp; </a:t>
            </a:r>
            <a:r>
              <a:rPr lang="zh-CN" altLang="en-US" sz="2000" b="1" dirty="0"/>
              <a:t>日志信息</a:t>
            </a:r>
            <a:r>
              <a:rPr lang="zh-CN" altLang="en-US" sz="2000" b="1" dirty="0"/>
              <a:t>同步</a:t>
            </a:r>
            <a:endParaRPr lang="zh-CN" altLang="en-US" sz="2000" b="1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8035" y="1228725"/>
            <a:ext cx="6894195" cy="4889500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3.3.3 inode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层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设计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18770" y="840740"/>
            <a:ext cx="434784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2446020" y="4190365"/>
            <a:ext cx="1196340" cy="78359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>
            <a:stCxn id="8" idx="1"/>
          </p:cNvCxnSpPr>
          <p:nvPr/>
        </p:nvCxnSpPr>
        <p:spPr>
          <a:xfrm flipH="1" flipV="1">
            <a:off x="1766570" y="3846830"/>
            <a:ext cx="679450" cy="73533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98120" y="2411730"/>
            <a:ext cx="1637665" cy="140970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12090" y="2433955"/>
            <a:ext cx="2075815" cy="1337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b="1" dirty="0"/>
              <a:t>维护</a:t>
            </a:r>
            <a:r>
              <a:rPr lang="en-US" altLang="zh-CN" b="1" dirty="0"/>
              <a:t>bitmap</a:t>
            </a:r>
            <a:r>
              <a:rPr lang="zh-CN" altLang="en-US" b="1" dirty="0"/>
              <a:t>段</a:t>
            </a:r>
            <a:endParaRPr lang="zh-CN" altLang="en-US" b="1" dirty="0"/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b="1" dirty="0"/>
              <a:t>balloc/bfree</a:t>
            </a:r>
            <a:endParaRPr lang="en-US" altLang="zh-CN" b="1" dirty="0"/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b="1" dirty="0"/>
              <a:t>isalloc</a:t>
            </a:r>
            <a:endParaRPr lang="en-US" altLang="zh-CN" b="1" dirty="0"/>
          </a:p>
        </p:txBody>
      </p:sp>
      <p:sp>
        <p:nvSpPr>
          <p:cNvPr id="14" name="矩形 13"/>
          <p:cNvSpPr/>
          <p:nvPr/>
        </p:nvSpPr>
        <p:spPr>
          <a:xfrm>
            <a:off x="7102475" y="3821430"/>
            <a:ext cx="1268095" cy="85598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>
            <a:stCxn id="14" idx="3"/>
            <a:endCxn id="18" idx="1"/>
          </p:cNvCxnSpPr>
          <p:nvPr/>
        </p:nvCxnSpPr>
        <p:spPr>
          <a:xfrm>
            <a:off x="8370570" y="4249420"/>
            <a:ext cx="911860" cy="79375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9282430" y="4677410"/>
            <a:ext cx="1718310" cy="85598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282430" y="4582160"/>
            <a:ext cx="1859915" cy="92202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b="1" dirty="0"/>
              <a:t>同步磁盘上</a:t>
            </a:r>
            <a:r>
              <a:rPr lang="en-US" altLang="zh-CN" b="1" dirty="0"/>
              <a:t>disk_inode</a:t>
            </a:r>
            <a:r>
              <a:rPr lang="zh-CN" altLang="en-US" b="1" dirty="0"/>
              <a:t>信息</a:t>
            </a:r>
            <a:endParaRPr lang="zh-CN" altLang="en-US" b="1" dirty="0"/>
          </a:p>
        </p:txBody>
      </p:sp>
      <p:sp>
        <p:nvSpPr>
          <p:cNvPr id="10" name="矩形 9"/>
          <p:cNvSpPr/>
          <p:nvPr/>
        </p:nvSpPr>
        <p:spPr>
          <a:xfrm>
            <a:off x="9175115" y="2087880"/>
            <a:ext cx="2356485" cy="1372235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446905" y="2548255"/>
            <a:ext cx="1395095" cy="92265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>
            <a:stCxn id="13" idx="3"/>
          </p:cNvCxnSpPr>
          <p:nvPr/>
        </p:nvCxnSpPr>
        <p:spPr>
          <a:xfrm flipV="1">
            <a:off x="5842000" y="2672080"/>
            <a:ext cx="3333115" cy="33782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9211945" y="2087880"/>
            <a:ext cx="2461895" cy="1337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b="1" dirty="0"/>
              <a:t>实现所有的</a:t>
            </a:r>
            <a:r>
              <a:rPr lang="en-US" altLang="zh-CN" b="1" dirty="0"/>
              <a:t>inode</a:t>
            </a:r>
            <a:r>
              <a:rPr lang="zh-CN" altLang="en-US" b="1" dirty="0"/>
              <a:t>操作</a:t>
            </a:r>
            <a:endParaRPr lang="zh-CN" altLang="en-US" b="1" dirty="0"/>
          </a:p>
          <a:p>
            <a:pPr algn="l">
              <a:lnSpc>
                <a:spcPct val="150000"/>
              </a:lnSpc>
            </a:pPr>
            <a:r>
              <a:rPr lang="zh-CN" altLang="en-US" b="1" dirty="0"/>
              <a:t>暴露给虚拟文件层封装为</a:t>
            </a:r>
            <a:r>
              <a:rPr lang="zh-CN" altLang="en-US" b="1" dirty="0"/>
              <a:t>系统调用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21760" y="1021715"/>
            <a:ext cx="8126095" cy="5492115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3.3.3 inode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层设计：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inode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组织管理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模块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1775" y="840740"/>
            <a:ext cx="913828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773805" y="1021715"/>
            <a:ext cx="1980565" cy="56388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>
            <a:stCxn id="8" idx="1"/>
          </p:cNvCxnSpPr>
          <p:nvPr/>
        </p:nvCxnSpPr>
        <p:spPr>
          <a:xfrm flipH="1">
            <a:off x="2886710" y="1303655"/>
            <a:ext cx="887095" cy="43878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90550" y="1766570"/>
            <a:ext cx="3765550" cy="286131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/>
                </a:solidFill>
              </a:rPr>
              <a:t>负责管理整个</a:t>
            </a:r>
            <a:r>
              <a:rPr lang="en-US" altLang="zh-CN" sz="2000" b="1" dirty="0">
                <a:solidFill>
                  <a:schemeClr val="tx1"/>
                </a:solidFill>
              </a:rPr>
              <a:t>inode</a:t>
            </a:r>
            <a:r>
              <a:rPr lang="zh-CN" altLang="en-US" sz="2000" b="1" dirty="0">
                <a:solidFill>
                  <a:schemeClr val="tx1"/>
                </a:solidFill>
              </a:rPr>
              <a:t>部分</a:t>
            </a:r>
            <a:endParaRPr lang="zh-CN" altLang="en-US" sz="2000" b="1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000" b="1" dirty="0"/>
              <a:t>inode</a:t>
            </a:r>
            <a:r>
              <a:rPr lang="zh-CN" altLang="en-US" sz="2000" b="1" dirty="0"/>
              <a:t>复制</a:t>
            </a:r>
            <a:endParaRPr lang="zh-CN" altLang="en-US" sz="2000" b="1" dirty="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000" b="1" dirty="0"/>
              <a:t>inode</a:t>
            </a:r>
            <a:r>
              <a:rPr lang="zh-CN" altLang="en-US" sz="2000" b="1" dirty="0"/>
              <a:t>创建</a:t>
            </a:r>
            <a:r>
              <a:rPr lang="en-US" altLang="zh-CN" sz="2000" b="1" dirty="0"/>
              <a:t> &amp; </a:t>
            </a:r>
            <a:r>
              <a:rPr lang="zh-CN" altLang="en-US" sz="2000" b="1" dirty="0"/>
              <a:t>删除</a:t>
            </a:r>
            <a:endParaRPr lang="zh-CN" altLang="en-US" sz="2000" b="1" dirty="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000" b="1" dirty="0"/>
              <a:t>inode</a:t>
            </a:r>
            <a:r>
              <a:rPr lang="zh-CN" altLang="en-US" sz="2000" b="1" dirty="0"/>
              <a:t>分配</a:t>
            </a:r>
            <a:r>
              <a:rPr lang="en-US" altLang="zh-CN" sz="2000" b="1" dirty="0"/>
              <a:t>  &amp; </a:t>
            </a:r>
            <a:r>
              <a:rPr lang="zh-CN" altLang="en-US" sz="2000" b="1" dirty="0"/>
              <a:t>回收</a:t>
            </a:r>
            <a:endParaRPr lang="zh-CN" altLang="en-US" sz="2000" b="1" dirty="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000" b="1" dirty="0"/>
              <a:t>路径解析</a:t>
            </a:r>
            <a:r>
              <a:rPr lang="en-US" altLang="zh-CN" sz="2000" b="1" dirty="0"/>
              <a:t> &amp; inode</a:t>
            </a:r>
            <a:r>
              <a:rPr lang="zh-CN" altLang="en-US" sz="2000" b="1" dirty="0"/>
              <a:t>获取</a:t>
            </a:r>
            <a:endParaRPr lang="zh-CN" altLang="en-US" sz="2000" b="1" dirty="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000" b="1" dirty="0"/>
          </a:p>
        </p:txBody>
      </p:sp>
      <p:sp>
        <p:nvSpPr>
          <p:cNvPr id="11" name="矩形 10"/>
          <p:cNvSpPr/>
          <p:nvPr/>
        </p:nvSpPr>
        <p:spPr>
          <a:xfrm flipH="1">
            <a:off x="590550" y="1742440"/>
            <a:ext cx="3081655" cy="2559685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785" y="995680"/>
            <a:ext cx="8126095" cy="5492115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3.3.3 inode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层设计：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inode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数据管理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模块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1775" y="840740"/>
            <a:ext cx="913828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4253230" y="3803015"/>
            <a:ext cx="2780665" cy="221742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7007860" y="1859915"/>
            <a:ext cx="1522095" cy="70929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583295" y="1480820"/>
            <a:ext cx="2938780" cy="332295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/>
                </a:solidFill>
              </a:rPr>
              <a:t>负责</a:t>
            </a:r>
            <a:r>
              <a:rPr lang="en-US" altLang="zh-CN" sz="2000" b="1" dirty="0">
                <a:solidFill>
                  <a:schemeClr val="tx1"/>
                </a:solidFill>
              </a:rPr>
              <a:t>inode</a:t>
            </a:r>
            <a:r>
              <a:rPr lang="zh-CN" altLang="en-US" sz="2000" b="1" dirty="0">
                <a:solidFill>
                  <a:schemeClr val="tx1"/>
                </a:solidFill>
              </a:rPr>
              <a:t>数据与用户操作和磁盘数据的</a:t>
            </a:r>
            <a:r>
              <a:rPr lang="zh-CN" altLang="en-US" sz="2000" b="1" dirty="0">
                <a:solidFill>
                  <a:schemeClr val="tx1"/>
                </a:solidFill>
              </a:rPr>
              <a:t>交互</a:t>
            </a:r>
            <a:endParaRPr lang="zh-CN" altLang="en-US" sz="2000" b="1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000" b="1" dirty="0"/>
              <a:t>inode</a:t>
            </a:r>
            <a:r>
              <a:rPr lang="zh-CN" altLang="en-US" sz="2000" b="1" dirty="0"/>
              <a:t>信息</a:t>
            </a:r>
            <a:r>
              <a:rPr lang="zh-CN" altLang="en-US" sz="2000" b="1" dirty="0"/>
              <a:t>统计</a:t>
            </a:r>
            <a:endParaRPr lang="zh-CN" altLang="en-US" sz="2000" b="1" dirty="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000" b="1" dirty="0"/>
              <a:t>inode</a:t>
            </a:r>
            <a:r>
              <a:rPr lang="zh-CN" altLang="en-US" sz="2000" b="1" dirty="0"/>
              <a:t>读写</a:t>
            </a:r>
            <a:r>
              <a:rPr lang="zh-CN" altLang="en-US" sz="2000" b="1" dirty="0"/>
              <a:t>操作</a:t>
            </a:r>
            <a:endParaRPr lang="zh-CN" altLang="en-US" sz="2000" b="1" dirty="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000" b="1" dirty="0"/>
              <a:t>同步</a:t>
            </a:r>
            <a:r>
              <a:rPr lang="en-US" altLang="zh-CN" sz="2000" b="1" dirty="0"/>
              <a:t>inode</a:t>
            </a:r>
            <a:r>
              <a:rPr lang="zh-CN" altLang="en-US" sz="2000" b="1" dirty="0"/>
              <a:t>数据到</a:t>
            </a:r>
            <a:r>
              <a:rPr lang="zh-CN" altLang="en-US" sz="2000" b="1" dirty="0"/>
              <a:t>磁盘</a:t>
            </a:r>
            <a:endParaRPr lang="zh-CN" altLang="en-US" sz="2000" b="1" dirty="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000" b="1" dirty="0"/>
              <a:t>inode</a:t>
            </a:r>
            <a:r>
              <a:rPr lang="zh-CN" altLang="en-US" sz="2000" b="1" dirty="0"/>
              <a:t>删除</a:t>
            </a:r>
            <a:endParaRPr lang="zh-CN" altLang="en-US" sz="2000" b="1" dirty="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000" b="1" dirty="0"/>
              <a:t>inode</a:t>
            </a:r>
            <a:r>
              <a:rPr lang="zh-CN" altLang="en-US" sz="2000" b="1" dirty="0"/>
              <a:t>内索引块的</a:t>
            </a:r>
            <a:r>
              <a:rPr lang="zh-CN" altLang="en-US" sz="2000" b="1" dirty="0"/>
              <a:t>分配</a:t>
            </a:r>
            <a:endParaRPr lang="zh-CN" altLang="en-US" sz="2000" b="1" dirty="0"/>
          </a:p>
        </p:txBody>
      </p:sp>
      <p:sp>
        <p:nvSpPr>
          <p:cNvPr id="11" name="矩形 10"/>
          <p:cNvSpPr/>
          <p:nvPr/>
        </p:nvSpPr>
        <p:spPr>
          <a:xfrm flipH="1">
            <a:off x="8582660" y="1480820"/>
            <a:ext cx="3094355" cy="346329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 flipH="1">
            <a:off x="6915785" y="2569210"/>
            <a:ext cx="92075" cy="122047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2725" y="1413510"/>
            <a:ext cx="6685915" cy="4874260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85140" y="151942"/>
            <a:ext cx="10515600" cy="688515"/>
          </a:xfrm>
        </p:spPr>
        <p:txBody>
          <a:bodyPr>
            <a:normAutofit/>
          </a:bodyPr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3.3.3 vfile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层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设计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18770" y="840740"/>
            <a:ext cx="434784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250565" y="3609340"/>
            <a:ext cx="2202180" cy="106870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>
            <a:stCxn id="8" idx="1"/>
          </p:cNvCxnSpPr>
          <p:nvPr/>
        </p:nvCxnSpPr>
        <p:spPr>
          <a:xfrm flipH="1" flipV="1">
            <a:off x="2560955" y="3556635"/>
            <a:ext cx="689610" cy="58737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17805" y="2998470"/>
            <a:ext cx="2343150" cy="158369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18770" y="3121025"/>
            <a:ext cx="2277110" cy="1337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b="1" dirty="0"/>
              <a:t>封装下层</a:t>
            </a:r>
            <a:r>
              <a:rPr lang="en-US" altLang="zh-CN" b="1" dirty="0"/>
              <a:t>inode</a:t>
            </a:r>
            <a:r>
              <a:rPr lang="zh-CN" altLang="en-US" b="1" dirty="0"/>
              <a:t>操作</a:t>
            </a:r>
            <a:endParaRPr lang="zh-CN" altLang="en-US" b="1" dirty="0"/>
          </a:p>
          <a:p>
            <a:pPr algn="l">
              <a:lnSpc>
                <a:spcPct val="150000"/>
              </a:lnSpc>
            </a:pPr>
            <a:r>
              <a:rPr lang="zh-CN" altLang="en-US" b="1" dirty="0"/>
              <a:t>为操作系统提供</a:t>
            </a:r>
            <a:r>
              <a:rPr lang="zh-CN" altLang="en-US" b="1" dirty="0"/>
              <a:t>文件系统调用</a:t>
            </a:r>
            <a:endParaRPr lang="zh-CN" altLang="en-US" b="1" dirty="0"/>
          </a:p>
        </p:txBody>
      </p:sp>
      <p:sp>
        <p:nvSpPr>
          <p:cNvPr id="14" name="矩形 13"/>
          <p:cNvSpPr/>
          <p:nvPr/>
        </p:nvSpPr>
        <p:spPr>
          <a:xfrm>
            <a:off x="5864225" y="3609340"/>
            <a:ext cx="2150745" cy="84899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>
            <a:endCxn id="17" idx="1"/>
          </p:cNvCxnSpPr>
          <p:nvPr/>
        </p:nvCxnSpPr>
        <p:spPr>
          <a:xfrm flipV="1">
            <a:off x="8014970" y="4250055"/>
            <a:ext cx="1310005" cy="63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9324975" y="3715385"/>
            <a:ext cx="1802765" cy="1069340"/>
          </a:xfrm>
          <a:prstGeom prst="rect">
            <a:avLst/>
          </a:prstGeom>
          <a:noFill/>
          <a:ln w="38100">
            <a:solidFill>
              <a:srgbClr val="A48B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409430" y="3789680"/>
            <a:ext cx="1718310" cy="92202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lang="zh-CN" altLang="en-US" b="1" dirty="0"/>
              <a:t>提供文件系统初始化</a:t>
            </a:r>
            <a:r>
              <a:rPr lang="zh-CN" altLang="en-US" b="1" dirty="0"/>
              <a:t>方法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02107"/>
            <a:ext cx="10515600" cy="688515"/>
          </a:xfrm>
        </p:spPr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3.4 系统介绍：FS的新增功能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1041400" y="1077595"/>
            <a:ext cx="9842500" cy="275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>
          <a:xfrm>
            <a:off x="927101" y="5115930"/>
            <a:ext cx="2495430" cy="84639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b="1" dirty="0">
                <a:solidFill>
                  <a:srgbClr val="A38ACB"/>
                </a:solidFill>
              </a:rPr>
              <a:t>二级间接索引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174055" y="1518481"/>
            <a:ext cx="7030616" cy="2797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90000"/>
              </a:lnSpc>
              <a:buNone/>
            </a:pPr>
            <a:r>
              <a:rPr lang="en-US" altLang="zh-CN" sz="2400" b="1" dirty="0">
                <a:solidFill>
                  <a:srgbClr val="A38ACB"/>
                </a:solidFill>
                <a:latin typeface="+mn-ea"/>
              </a:rPr>
              <a:t>truncate</a:t>
            </a:r>
            <a:r>
              <a:rPr lang="zh-CN" altLang="en-US" sz="2400" b="1" dirty="0">
                <a:latin typeface="+mn-ea"/>
              </a:rPr>
              <a:t>：支持文件的扩大和缩小</a:t>
            </a:r>
            <a:endParaRPr lang="zh-CN" altLang="en-US" sz="2400" b="1" dirty="0">
              <a:latin typeface="+mn-ea"/>
            </a:endParaRPr>
          </a:p>
          <a:p>
            <a:pPr marL="0" indent="0">
              <a:lnSpc>
                <a:spcPct val="190000"/>
              </a:lnSpc>
              <a:buNone/>
            </a:pPr>
            <a:r>
              <a:rPr lang="en-US" altLang="zh-CN" sz="2400" b="1" dirty="0">
                <a:solidFill>
                  <a:srgbClr val="A38ACB"/>
                </a:solidFill>
                <a:latin typeface="+mn-ea"/>
              </a:rPr>
              <a:t>remove</a:t>
            </a:r>
            <a:r>
              <a:rPr lang="zh-CN" altLang="en-US" sz="2400" b="1" dirty="0">
                <a:latin typeface="+mn-ea"/>
              </a:rPr>
              <a:t>：支持文件删除和目录递归删除</a:t>
            </a:r>
            <a:endParaRPr lang="zh-CN" altLang="en-US" sz="2400" b="1" dirty="0">
              <a:latin typeface="+mn-ea"/>
            </a:endParaRPr>
          </a:p>
          <a:p>
            <a:pPr marL="0" indent="0">
              <a:lnSpc>
                <a:spcPct val="190000"/>
              </a:lnSpc>
              <a:buNone/>
            </a:pPr>
            <a:r>
              <a:rPr lang="en-US" altLang="zh-CN" sz="2400" b="1" dirty="0" err="1">
                <a:solidFill>
                  <a:srgbClr val="A38ACB"/>
                </a:solidFill>
                <a:latin typeface="+mn-ea"/>
              </a:rPr>
              <a:t>syslink</a:t>
            </a:r>
            <a:r>
              <a:rPr lang="en-US" altLang="zh-CN" sz="2400" b="1" dirty="0">
                <a:solidFill>
                  <a:srgbClr val="A38ACB"/>
                </a:solidFill>
                <a:latin typeface="+mn-ea"/>
              </a:rPr>
              <a:t> &amp; </a:t>
            </a:r>
            <a:r>
              <a:rPr lang="en-US" altLang="zh-CN" sz="2400" b="1" dirty="0" err="1">
                <a:solidFill>
                  <a:srgbClr val="A38ACB"/>
                </a:solidFill>
                <a:latin typeface="+mn-ea"/>
              </a:rPr>
              <a:t>sysunlink</a:t>
            </a:r>
            <a:r>
              <a:rPr lang="zh-CN" altLang="en-US" sz="2400" b="1" dirty="0">
                <a:latin typeface="+mn-ea"/>
              </a:rPr>
              <a:t>：支持硬链接的创建和删除</a:t>
            </a:r>
            <a:endParaRPr lang="zh-CN" altLang="en-US" sz="2400" b="1" dirty="0">
              <a:latin typeface="+mn-ea"/>
            </a:endParaRPr>
          </a:p>
          <a:p>
            <a:pPr marL="0" indent="0">
              <a:lnSpc>
                <a:spcPct val="190000"/>
              </a:lnSpc>
              <a:buNone/>
            </a:pPr>
            <a:r>
              <a:rPr lang="en-US" altLang="zh-CN" sz="2400" b="1" dirty="0">
                <a:solidFill>
                  <a:srgbClr val="A38ACB"/>
                </a:solidFill>
                <a:latin typeface="+mn-ea"/>
              </a:rPr>
              <a:t>rename</a:t>
            </a:r>
            <a:r>
              <a:rPr lang="zh-CN" altLang="en-US" sz="2400" b="1" dirty="0">
                <a:latin typeface="+mn-ea"/>
              </a:rPr>
              <a:t>：支持文件和目录的重命名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75133" y="2456424"/>
            <a:ext cx="17868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A38ACB"/>
                </a:solidFill>
              </a:rPr>
              <a:t>新增函数</a:t>
            </a:r>
            <a:endParaRPr lang="zh-CN" altLang="en-US" sz="2800" dirty="0"/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2743344" y="1983092"/>
            <a:ext cx="1162637" cy="656818"/>
          </a:xfrm>
          <a:prstGeom prst="line">
            <a:avLst/>
          </a:prstGeom>
          <a:ln w="3810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731065" y="2639910"/>
            <a:ext cx="1174916" cy="11779"/>
          </a:xfrm>
          <a:prstGeom prst="line">
            <a:avLst/>
          </a:prstGeom>
          <a:ln w="3810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2761676" y="2651972"/>
            <a:ext cx="1164643" cy="721359"/>
          </a:xfrm>
          <a:prstGeom prst="line">
            <a:avLst/>
          </a:prstGeom>
          <a:ln w="3810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2743344" y="2651972"/>
            <a:ext cx="1182975" cy="1482360"/>
          </a:xfrm>
          <a:prstGeom prst="line">
            <a:avLst/>
          </a:prstGeom>
          <a:ln w="3810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4869505" y="4943337"/>
            <a:ext cx="60988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+mn-ea"/>
              </a:rPr>
              <a:t>支持</a:t>
            </a:r>
            <a:r>
              <a:rPr lang="en-US" altLang="zh-CN" sz="2400" b="1" dirty="0" err="1">
                <a:latin typeface="+mn-ea"/>
              </a:rPr>
              <a:t>inode</a:t>
            </a:r>
            <a:r>
              <a:rPr lang="zh-CN" altLang="en-US" sz="2400" b="1" dirty="0">
                <a:latin typeface="+mn-ea"/>
              </a:rPr>
              <a:t>到</a:t>
            </a:r>
            <a:r>
              <a:rPr lang="en-US" altLang="zh-CN" sz="2400" b="1" dirty="0">
                <a:latin typeface="+mn-ea"/>
              </a:rPr>
              <a:t>block</a:t>
            </a:r>
            <a:r>
              <a:rPr lang="zh-CN" altLang="en-US" sz="2400" b="1" dirty="0">
                <a:latin typeface="+mn-ea"/>
              </a:rPr>
              <a:t>的二级间接索引 </a:t>
            </a:r>
            <a:endParaRPr lang="en-US" altLang="zh-CN" sz="2400" b="1" dirty="0">
              <a:latin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869831" y="5566566"/>
            <a:ext cx="60988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+mn-ea"/>
              </a:rPr>
              <a:t>最大支持</a:t>
            </a:r>
            <a:r>
              <a:rPr lang="en-US" altLang="zh-CN" sz="2400" b="1" dirty="0">
                <a:latin typeface="+mn-ea"/>
              </a:rPr>
              <a:t>2MB</a:t>
            </a:r>
            <a:r>
              <a:rPr lang="zh-CN" altLang="en-US" sz="2400" b="1" dirty="0">
                <a:latin typeface="+mn-ea"/>
              </a:rPr>
              <a:t>的文件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4525114" y="5058755"/>
            <a:ext cx="212645" cy="230833"/>
          </a:xfrm>
          <a:prstGeom prst="ellipse">
            <a:avLst/>
          </a:prstGeom>
          <a:solidFill>
            <a:srgbClr val="A38ACB"/>
          </a:solidFill>
          <a:ln>
            <a:solidFill>
              <a:srgbClr val="A38A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4525114" y="5681348"/>
            <a:ext cx="212645" cy="230833"/>
          </a:xfrm>
          <a:prstGeom prst="ellipse">
            <a:avLst/>
          </a:prstGeom>
          <a:solidFill>
            <a:srgbClr val="A38ACB"/>
          </a:solidFill>
          <a:ln>
            <a:solidFill>
              <a:srgbClr val="A38A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3343910" y="5181600"/>
            <a:ext cx="789940" cy="345440"/>
          </a:xfrm>
          <a:prstGeom prst="line">
            <a:avLst/>
          </a:prstGeom>
          <a:ln w="3810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3343910" y="5527040"/>
            <a:ext cx="777240" cy="289560"/>
          </a:xfrm>
          <a:prstGeom prst="line">
            <a:avLst/>
          </a:prstGeom>
          <a:ln w="3810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453390" y="890270"/>
            <a:ext cx="657161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1500" y="191312"/>
            <a:ext cx="10515600" cy="688515"/>
          </a:xfrm>
        </p:spPr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3.5 系统介绍：接口层设计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1041400" y="1077595"/>
            <a:ext cx="9842500" cy="275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872" y="4159590"/>
            <a:ext cx="4918758" cy="2480945"/>
          </a:xfrm>
          <a:prstGeom prst="rect">
            <a:avLst/>
          </a:prstGeom>
        </p:spPr>
      </p:pic>
      <p:sp>
        <p:nvSpPr>
          <p:cNvPr id="12" name="内容占位符 7"/>
          <p:cNvSpPr>
            <a:spLocks noGrp="1"/>
          </p:cNvSpPr>
          <p:nvPr/>
        </p:nvSpPr>
        <p:spPr>
          <a:xfrm>
            <a:off x="446872" y="1414998"/>
            <a:ext cx="3035636" cy="190595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400" b="1" dirty="0">
                <a:solidFill>
                  <a:srgbClr val="A38ACB"/>
                </a:solidFill>
              </a:rPr>
              <a:t>文件系统部分</a:t>
            </a:r>
            <a:r>
              <a:rPr lang="zh-CN" altLang="en-US" sz="2400" dirty="0"/>
              <a:t>将调用的操作系统功能抽象成</a:t>
            </a:r>
            <a:r>
              <a:rPr lang="zh-CN" altLang="en-US" sz="2400" b="1" dirty="0"/>
              <a:t>特征</a:t>
            </a:r>
            <a:r>
              <a:rPr lang="en-US" altLang="zh-CN" sz="2400" b="1" dirty="0"/>
              <a:t>(Trait)</a:t>
            </a:r>
            <a:endParaRPr lang="en-US" altLang="zh-CN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6096000" y="4833620"/>
            <a:ext cx="4918710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A38ACB"/>
                </a:solidFill>
              </a:rPr>
              <a:t>操作系统部分</a:t>
            </a:r>
            <a:r>
              <a:rPr lang="zh-CN" altLang="en-US" sz="2400" dirty="0"/>
              <a:t>使用操作系统内功能实现这些特征的</a:t>
            </a:r>
            <a:r>
              <a:rPr lang="zh-CN" altLang="en-US" sz="2400" b="1" dirty="0"/>
              <a:t>实例</a:t>
            </a:r>
            <a:endParaRPr lang="zh-CN" altLang="en-US" sz="2400" b="1" dirty="0"/>
          </a:p>
        </p:txBody>
      </p:sp>
      <p:cxnSp>
        <p:nvCxnSpPr>
          <p:cNvPr id="4" name="直接连接符 3"/>
          <p:cNvCxnSpPr/>
          <p:nvPr/>
        </p:nvCxnSpPr>
        <p:spPr>
          <a:xfrm>
            <a:off x="218440" y="880110"/>
            <a:ext cx="620712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内容占位符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340" y="1334770"/>
            <a:ext cx="8521065" cy="249555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3060" y="1064895"/>
            <a:ext cx="9394825" cy="538670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5905" y="147847"/>
            <a:ext cx="10515600" cy="68851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3.6 系统介绍：SleepLock设计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>
          <a:xfrm>
            <a:off x="9809910" y="1835323"/>
            <a:ext cx="2222070" cy="1303811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200" b="1" dirty="0">
                <a:latin typeface="+mn-ea"/>
              </a:rPr>
              <a:t>在</a:t>
            </a:r>
            <a:r>
              <a:rPr lang="en-US" altLang="zh-CN" sz="2200" b="1" dirty="0">
                <a:latin typeface="+mn-ea"/>
              </a:rPr>
              <a:t>OS</a:t>
            </a:r>
            <a:r>
              <a:rPr lang="zh-CN" altLang="en-US" sz="2200" b="1" dirty="0">
                <a:latin typeface="+mn-ea"/>
              </a:rPr>
              <a:t>内部维护锁结构访问的原子性</a:t>
            </a:r>
            <a:endParaRPr lang="zh-CN" altLang="en-US" sz="2200" b="1" dirty="0">
              <a:latin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9357" y="5639771"/>
            <a:ext cx="47210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+mn-ea"/>
              </a:rPr>
              <a:t>只向文件系统暴露必要的函数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581265" y="3248025"/>
            <a:ext cx="1852295" cy="3613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916420" y="1634490"/>
            <a:ext cx="1934210" cy="4876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箭头连接符 5"/>
          <p:cNvCxnSpPr>
            <a:stCxn id="10" idx="3"/>
          </p:cNvCxnSpPr>
          <p:nvPr/>
        </p:nvCxnSpPr>
        <p:spPr>
          <a:xfrm>
            <a:off x="8850630" y="1878330"/>
            <a:ext cx="859790" cy="17907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0"/>
          </p:cNvCxnSpPr>
          <p:nvPr/>
        </p:nvCxnSpPr>
        <p:spPr>
          <a:xfrm flipV="1">
            <a:off x="8507730" y="2120900"/>
            <a:ext cx="1189990" cy="11271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747885" y="1835150"/>
            <a:ext cx="2296160" cy="1056005"/>
          </a:xfrm>
          <a:prstGeom prst="rect">
            <a:avLst/>
          </a:prstGeom>
          <a:noFill/>
          <a:ln w="38100">
            <a:solidFill>
              <a:srgbClr val="A38A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160020" y="836295"/>
            <a:ext cx="675640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293620" y="2891790"/>
            <a:ext cx="2683510" cy="1960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 flipH="1">
            <a:off x="2471420" y="4852670"/>
            <a:ext cx="892810" cy="72263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459105" y="5575300"/>
            <a:ext cx="4149090" cy="607060"/>
          </a:xfrm>
          <a:prstGeom prst="rect">
            <a:avLst/>
          </a:prstGeom>
          <a:noFill/>
          <a:ln w="38100">
            <a:solidFill>
              <a:srgbClr val="A38A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1810" y="110032"/>
            <a:ext cx="10515600" cy="68851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4. 功能测试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1041400" y="1077595"/>
            <a:ext cx="9842500" cy="275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>
          <a:xfrm>
            <a:off x="307340" y="1077595"/>
            <a:ext cx="11758930" cy="5376545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2400" b="1" dirty="0" err="1">
                <a:solidFill>
                  <a:srgbClr val="A48BCB"/>
                </a:solidFill>
                <a:latin typeface="微软雅黑" charset="0"/>
                <a:ea typeface="微软雅黑" charset="0"/>
                <a:cs typeface="微软雅黑" charset="0"/>
              </a:rPr>
              <a:t>pjdfstest</a:t>
            </a:r>
            <a:r>
              <a:rPr lang="zh-CN" altLang="en-US" sz="2400" dirty="0">
                <a:latin typeface="微软雅黑" charset="0"/>
                <a:ea typeface="微软雅黑" charset="0"/>
                <a:cs typeface="微软雅黑" charset="0"/>
              </a:rPr>
              <a:t>：POSIX 系统调用的测试套件，在一定程度上能测试文件系统的功能性</a:t>
            </a:r>
            <a:endParaRPr lang="zh-CN" altLang="en-US" sz="2400" dirty="0">
              <a:latin typeface="微软雅黑" charset="0"/>
              <a:ea typeface="微软雅黑" charset="0"/>
              <a:cs typeface="微软雅黑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 b="1" dirty="0">
                <a:solidFill>
                  <a:srgbClr val="A48BCB"/>
                </a:solidFill>
                <a:latin typeface="微软雅黑" charset="0"/>
                <a:ea typeface="微软雅黑" charset="0"/>
                <a:cs typeface="微软雅黑" charset="0"/>
              </a:rPr>
              <a:t>测试内容</a:t>
            </a:r>
            <a:r>
              <a:rPr lang="zh-CN" altLang="en-US" sz="2400" dirty="0">
                <a:latin typeface="微软雅黑" charset="0"/>
                <a:ea typeface="微软雅黑" charset="0"/>
                <a:cs typeface="微软雅黑" charset="0"/>
              </a:rPr>
              <a:t>：输入检测、错误信息反馈、结果和元数据修改的正确性</a:t>
            </a:r>
            <a:endParaRPr lang="zh-CN" altLang="en-US" sz="2400" dirty="0">
              <a:latin typeface="微软雅黑" charset="0"/>
              <a:ea typeface="微软雅黑" charset="0"/>
              <a:cs typeface="微软雅黑" charset="0"/>
            </a:endParaRPr>
          </a:p>
        </p:txBody>
      </p:sp>
      <p:graphicFrame>
        <p:nvGraphicFramePr>
          <p:cNvPr id="3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139189" y="2990850"/>
          <a:ext cx="9744922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6369"/>
                <a:gridCol w="676910"/>
                <a:gridCol w="1870075"/>
                <a:gridCol w="1489710"/>
                <a:gridCol w="549910"/>
                <a:gridCol w="1070610"/>
                <a:gridCol w="1085568"/>
                <a:gridCol w="1715770"/>
              </a:tblGrid>
              <a:tr h="64008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创建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读写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删除</a:t>
                      </a:r>
                      <a:endParaRPr lang="zh-CN" altLang="en-US" dirty="0"/>
                    </a:p>
                    <a:p>
                      <a:r>
                        <a:rPr lang="zh-CN" altLang="en-US" dirty="0"/>
                        <a:t>（多次</a:t>
                      </a:r>
                      <a:r>
                        <a:rPr lang="zh-CN" altLang="en-US" dirty="0"/>
                        <a:t>重复）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ls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重命名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link/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unlink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truncate</a:t>
                      </a:r>
                      <a:endParaRPr lang="en-US" altLang="zh-CN" dirty="0"/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r>
                        <a:rPr lang="zh-CN" altLang="en-US" dirty="0"/>
                        <a:t>目录</a:t>
                      </a:r>
                      <a:endParaRPr lang="en-US" altLang="zh-CN" dirty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√（</a:t>
                      </a:r>
                      <a:r>
                        <a:rPr lang="zh-CN" altLang="en-US" sz="1800" dirty="0">
                          <a:sym typeface="+mn-ea"/>
                        </a:rPr>
                        <a:t>并发）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r>
                        <a:rPr lang="zh-CN" altLang="en-US"/>
                        <a:t>（递归</a:t>
                      </a:r>
                      <a:r>
                        <a:rPr lang="zh-CN" altLang="en-US"/>
                        <a:t>删除）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/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TlToBr w="12700">
                      <a:solidFill>
                        <a:schemeClr val="tx1"/>
                      </a:solidFill>
                      <a:prstDash val="solid"/>
                    </a:lnTlToBr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zh-CN" altLang="en-US" dirty="0"/>
                        <a:t>文件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 sz="1800" dirty="0"/>
                    </a:p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√（并发、</a:t>
                      </a:r>
                      <a:r>
                        <a:rPr lang="zh-CN" altLang="en-US" sz="1800" dirty="0">
                          <a:sym typeface="+mn-ea"/>
                        </a:rPr>
                        <a:t>大量）</a:t>
                      </a:r>
                      <a:endParaRPr lang="zh-CN" altLang="en-US" sz="1800" dirty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 sz="1800" dirty="0"/>
                    </a:p>
                    <a:p>
                      <a:endParaRPr lang="zh-CN" altLang="en-US"/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>
                      <a:solidFill>
                        <a:schemeClr val="tx1"/>
                      </a:solidFill>
                      <a:prstDash val="solid"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 sz="1800" dirty="0"/>
                    </a:p>
                    <a:p>
                      <a:endParaRPr lang="zh-CN" altLang="en-US"/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zh-CN" altLang="en-US" dirty="0"/>
                        <a:t>元数据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  <a:p>
                      <a:endParaRPr lang="zh-CN" altLang="en-US"/>
                    </a:p>
                  </a:txBody>
                  <a:tcPr>
                    <a:lnT>
                      <a:noFill/>
                    </a:lnT>
                    <a:lnTlToBr w="12700">
                      <a:solidFill>
                        <a:schemeClr val="tx1"/>
                      </a:solidFill>
                      <a:prstDash val="soli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√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lToBr w="12700">
                      <a:solidFill>
                        <a:schemeClr val="tx1"/>
                      </a:solidFill>
                      <a:prstDash val="solid"/>
                    </a:lnTlToBr>
                  </a:tcPr>
                </a:tc>
              </a:tr>
            </a:tbl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511810" y="798830"/>
            <a:ext cx="279908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4850" y="210362"/>
            <a:ext cx="10515600" cy="68851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5. 总结与展望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1041400" y="1077595"/>
            <a:ext cx="9842500" cy="275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552450" y="911225"/>
            <a:ext cx="340614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1">
            <a:off x="2677795" y="2741295"/>
            <a:ext cx="1727835" cy="96012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4405711" y="2451415"/>
            <a:ext cx="264687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zh-CN" altLang="en-US" sz="3200" b="1" cap="none" spc="0" dirty="0">
                <a:ln w="0"/>
                <a:solidFill>
                  <a:srgbClr val="A38AC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日志文件系统</a:t>
            </a:r>
            <a:endParaRPr lang="zh-CN" altLang="en-US" sz="3200" b="1" cap="none" spc="0" dirty="0">
              <a:ln w="0"/>
              <a:solidFill>
                <a:srgbClr val="A38ACB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52715" y="3644552"/>
            <a:ext cx="1644015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Rust</a:t>
            </a:r>
            <a:r>
              <a:rPr lang="zh-CN" altLang="en-US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语言</a:t>
            </a:r>
            <a:endParaRPr lang="zh-CN" altLang="en-US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629025" y="1771015"/>
            <a:ext cx="5809615" cy="5835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zh-CN" alt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模块化操作系统</a:t>
            </a:r>
            <a:r>
              <a:rPr lang="en-US" altLang="zh-CN" sz="32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ArceOS</a:t>
            </a:r>
            <a:endParaRPr lang="en-US" altLang="zh-CN" sz="28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94867" y="1343394"/>
            <a:ext cx="2216150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</a:rPr>
              <a:t>Xv6 Log-FS</a:t>
            </a:r>
            <a:endParaRPr lang="en-US" altLang="zh-CN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V="1">
            <a:off x="7071995" y="1791970"/>
            <a:ext cx="1708150" cy="93980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7061835" y="2751455"/>
            <a:ext cx="1718310" cy="93980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8677890" y="1270041"/>
            <a:ext cx="2927350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zh-CN" altLang="en-US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拓展</a:t>
            </a:r>
            <a:r>
              <a:rPr lang="en-US" altLang="zh-CN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Xv6 Log-FS</a:t>
            </a:r>
            <a:endParaRPr lang="en-US" altLang="zh-CN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494729" y="3682112"/>
            <a:ext cx="3771265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参考</a:t>
            </a:r>
            <a:r>
              <a:rPr lang="en-US" altLang="zh-CN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pjdfstest</a:t>
            </a:r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进行测试</a:t>
            </a:r>
            <a:endParaRPr lang="zh-CN" altLang="en-US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677795" y="1801495"/>
            <a:ext cx="1718310" cy="93980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749566" y="4838447"/>
            <a:ext cx="1209040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mdtest</a:t>
            </a:r>
            <a:endParaRPr lang="en-US" altLang="zh-CN" sz="2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322336" y="3464942"/>
            <a:ext cx="1607820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zh-CN" alt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完善测试</a:t>
            </a:r>
            <a:endParaRPr lang="zh-CN" altLang="en-US" sz="2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583696" y="3471292"/>
            <a:ext cx="1607820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zh-CN" alt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</a:rPr>
              <a:t>增加功能</a:t>
            </a:r>
            <a:endParaRPr lang="zh-CN" altLang="en-US" sz="2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501906" y="4838447"/>
            <a:ext cx="1388110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  <a:r>
              <a:rPr lang="en-US" altLang="zh-CN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caleFS</a:t>
            </a:r>
            <a:endParaRPr lang="en-US" altLang="zh-CN" sz="2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0" name="直接箭头连接符 19"/>
          <p:cNvCxnSpPr/>
          <p:nvPr/>
        </p:nvCxnSpPr>
        <p:spPr>
          <a:xfrm flipH="1">
            <a:off x="3958590" y="2971800"/>
            <a:ext cx="1778000" cy="1866900"/>
          </a:xfrm>
          <a:prstGeom prst="straightConnector1">
            <a:avLst/>
          </a:prstGeom>
          <a:ln w="38100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>
            <a:off x="5736590" y="2971800"/>
            <a:ext cx="1765300" cy="1879600"/>
          </a:xfrm>
          <a:prstGeom prst="straightConnector1">
            <a:avLst/>
          </a:prstGeom>
          <a:ln w="38100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2" grpId="0"/>
      <p:bldP spid="48" grpId="0"/>
      <p:bldP spid="47" grpId="0"/>
      <p:bldP spid="31" grpId="1"/>
      <p:bldP spid="33" grpId="1"/>
      <p:bldP spid="32" grpId="1"/>
      <p:bldP spid="48" grpId="1"/>
      <p:bldP spid="47" grpId="1"/>
      <p:bldP spid="13" grpId="0"/>
      <p:bldP spid="10" grpId="0"/>
      <p:bldP spid="19" grpId="0"/>
      <p:bldP spid="18" grpId="0"/>
      <p:bldP spid="13" grpId="1"/>
      <p:bldP spid="10" grpId="1"/>
      <p:bldP spid="19" grpId="1"/>
      <p:bldP spid="1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2989" y="203759"/>
            <a:ext cx="3270709" cy="619106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课题介绍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2550795" y="3617595"/>
            <a:ext cx="1727835" cy="96012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4278711" y="3327715"/>
            <a:ext cx="264687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1" cap="none" spc="0" dirty="0">
                <a:ln w="0"/>
                <a:solidFill>
                  <a:srgbClr val="A38AC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日志文件系统</a:t>
            </a:r>
            <a:endParaRPr lang="zh-CN" altLang="en-US" sz="3200" b="1" cap="none" spc="0" dirty="0">
              <a:ln w="0"/>
              <a:solidFill>
                <a:srgbClr val="A38ACB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53935" y="4496087"/>
            <a:ext cx="1644015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Rust</a:t>
            </a:r>
            <a:r>
              <a:rPr lang="zh-CN" altLang="en-US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语言</a:t>
            </a:r>
            <a:endParaRPr lang="zh-CN" altLang="en-US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495675" y="2623820"/>
            <a:ext cx="4562475" cy="5835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3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模块化操作系统</a:t>
            </a:r>
            <a:r>
              <a:rPr lang="en-US" altLang="zh-CN" sz="32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ArceOS</a:t>
            </a:r>
            <a:endParaRPr lang="en-US" altLang="zh-CN" sz="3200" b="1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67867" y="2219694"/>
            <a:ext cx="2216150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</a:rPr>
              <a:t>Xv6 Log-FS</a:t>
            </a:r>
            <a:endParaRPr lang="en-US" altLang="zh-CN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V="1">
            <a:off x="6950075" y="2668270"/>
            <a:ext cx="1703070" cy="96393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6950075" y="3619500"/>
            <a:ext cx="1703070" cy="948055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8564225" y="2220001"/>
            <a:ext cx="2927350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拓展</a:t>
            </a:r>
            <a:r>
              <a:rPr lang="en-US" altLang="zh-CN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Xv6 Log-FS</a:t>
            </a:r>
            <a:endParaRPr lang="en-US" altLang="zh-CN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367729" y="4567302"/>
            <a:ext cx="3771265" cy="5219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参考</a:t>
            </a:r>
            <a:r>
              <a:rPr lang="en-US" altLang="zh-CN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pjdfstest</a:t>
            </a:r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进行测试</a:t>
            </a:r>
            <a:endParaRPr lang="zh-CN" altLang="en-US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38125" y="822960"/>
            <a:ext cx="272732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0" y="6640195"/>
            <a:ext cx="9424035" cy="76200"/>
          </a:xfrm>
          <a:prstGeom prst="rect">
            <a:avLst/>
          </a:prstGeom>
          <a:solidFill>
            <a:srgbClr val="A38ACB"/>
          </a:solidFill>
          <a:ln>
            <a:solidFill>
              <a:srgbClr val="A38A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Arial" panose="020B0604020202020204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550795" y="2677795"/>
            <a:ext cx="1718310" cy="93980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直接连接符 61"/>
          <p:cNvCxnSpPr/>
          <p:nvPr/>
        </p:nvCxnSpPr>
        <p:spPr>
          <a:xfrm>
            <a:off x="6011545" y="1077595"/>
            <a:ext cx="0" cy="4811395"/>
          </a:xfrm>
          <a:prstGeom prst="line">
            <a:avLst/>
          </a:prstGeom>
          <a:ln w="28575">
            <a:solidFill>
              <a:srgbClr val="00B6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4850" y="210362"/>
            <a:ext cx="10515600" cy="68851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6.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过程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分享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1041400" y="1077595"/>
            <a:ext cx="9842500" cy="275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552450" y="911225"/>
            <a:ext cx="340614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箭头连接符 2"/>
          <p:cNvCxnSpPr/>
          <p:nvPr/>
        </p:nvCxnSpPr>
        <p:spPr>
          <a:xfrm>
            <a:off x="552450" y="3063240"/>
            <a:ext cx="11120120" cy="0"/>
          </a:xfrm>
          <a:prstGeom prst="straightConnector1">
            <a:avLst/>
          </a:prstGeom>
          <a:ln w="38100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924560" y="3244850"/>
            <a:ext cx="956945" cy="3683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12</a:t>
            </a:r>
            <a:r>
              <a:rPr lang="zh-CN" altLang="en-US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月</a:t>
            </a:r>
            <a:endParaRPr lang="zh-CN" altLang="en-US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766060" y="3244850"/>
            <a:ext cx="681355" cy="3683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1</a:t>
            </a:r>
            <a:r>
              <a:rPr lang="zh-CN" altLang="en-US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月</a:t>
            </a:r>
            <a:endParaRPr lang="zh-CN" altLang="en-US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331970" y="3244850"/>
            <a:ext cx="681355" cy="3683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2</a:t>
            </a:r>
            <a:r>
              <a:rPr lang="zh-CN" altLang="en-US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月</a:t>
            </a:r>
            <a:endParaRPr lang="zh-CN" altLang="en-US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897880" y="3244850"/>
            <a:ext cx="681355" cy="3683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3</a:t>
            </a:r>
            <a:r>
              <a:rPr lang="zh-CN" altLang="en-US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月</a:t>
            </a:r>
            <a:endParaRPr lang="zh-CN" altLang="en-US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664450" y="3244850"/>
            <a:ext cx="681355" cy="3683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4</a:t>
            </a:r>
            <a:r>
              <a:rPr lang="zh-CN" altLang="en-US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月</a:t>
            </a:r>
            <a:endParaRPr lang="zh-CN" altLang="en-US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199245" y="3244850"/>
            <a:ext cx="681355" cy="3683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5</a:t>
            </a:r>
            <a:r>
              <a:rPr lang="zh-CN" altLang="en-US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月</a:t>
            </a:r>
            <a:endParaRPr lang="zh-CN" altLang="en-US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11605" y="2356485"/>
            <a:ext cx="1275715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rcore-os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训练营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221355" y="2048510"/>
            <a:ext cx="2902585" cy="10147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endParaRPr lang="en-US" altLang="zh-CN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rust-raspberrypi-OS</a:t>
            </a:r>
            <a:endParaRPr lang="en-US" altLang="zh-CN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tutorials</a:t>
            </a:r>
            <a:endParaRPr lang="en-US" altLang="zh-CN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187440" y="2356485"/>
            <a:ext cx="1761490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移植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Xv6 Log-FS</a:t>
            </a:r>
            <a:endParaRPr lang="en-US" altLang="zh-CN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832725" y="2356485"/>
            <a:ext cx="1761490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接入</a:t>
            </a:r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ArceOS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&amp;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功能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拓展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711055" y="2664460"/>
            <a:ext cx="1761490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开展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测试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2279650" y="4508500"/>
            <a:ext cx="2902585" cy="95313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Rust&amp;</a:t>
            </a:r>
            <a:r>
              <a:rPr lang="zh-CN" altLang="en-US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开发</a:t>
            </a:r>
            <a:r>
              <a:rPr lang="en-US" altLang="zh-CN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OS</a:t>
            </a:r>
            <a:endParaRPr lang="en-US" altLang="zh-CN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  <a:p>
            <a:pPr algn="ctr"/>
            <a:r>
              <a:rPr lang="zh-CN" altLang="en-US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学习阶段</a:t>
            </a:r>
            <a:endParaRPr lang="zh-CN" altLang="en-US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7009765" y="4508500"/>
            <a:ext cx="2902585" cy="95313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日志文件系统</a:t>
            </a:r>
            <a:endParaRPr lang="zh-CN" altLang="en-US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  <a:p>
            <a:pPr algn="ctr"/>
            <a:r>
              <a:rPr lang="zh-CN" altLang="en-US" sz="2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开发测试阶段</a:t>
            </a:r>
            <a:endParaRPr lang="zh-CN" altLang="en-US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9" grpId="0"/>
      <p:bldP spid="9" grpId="1"/>
      <p:bldP spid="11" grpId="0"/>
      <p:bldP spid="11" grpId="1"/>
      <p:bldP spid="14" grpId="0"/>
      <p:bldP spid="14" grpId="1"/>
      <p:bldP spid="15" grpId="0"/>
      <p:bldP spid="15" grpId="1"/>
      <p:bldP spid="16" grpId="0"/>
      <p:bldP spid="16" grpId="1"/>
      <p:bldP spid="22" grpId="0"/>
      <p:bldP spid="22" grpId="1"/>
      <p:bldP spid="24" grpId="0"/>
      <p:bldP spid="24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300" y="56692"/>
            <a:ext cx="10515600" cy="68851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6.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过程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分享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1041400" y="1077595"/>
            <a:ext cx="9842500" cy="275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368300" y="699770"/>
            <a:ext cx="283781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2066925" y="1415415"/>
            <a:ext cx="1275715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熟悉</a:t>
            </a:r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Rust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53" name="直接箭头连接符 52"/>
          <p:cNvCxnSpPr>
            <a:stCxn id="52" idx="3"/>
            <a:endCxn id="54" idx="1"/>
          </p:cNvCxnSpPr>
          <p:nvPr/>
        </p:nvCxnSpPr>
        <p:spPr>
          <a:xfrm flipV="1">
            <a:off x="3342640" y="1614170"/>
            <a:ext cx="1492885" cy="635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4835525" y="1260475"/>
            <a:ext cx="1275715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rcore-os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训练营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55" name="直接箭头连接符 54"/>
          <p:cNvCxnSpPr>
            <a:stCxn id="54" idx="3"/>
            <a:endCxn id="56" idx="1"/>
          </p:cNvCxnSpPr>
          <p:nvPr/>
        </p:nvCxnSpPr>
        <p:spPr>
          <a:xfrm>
            <a:off x="6111240" y="1614170"/>
            <a:ext cx="2399665" cy="635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/>
        </p:nvSpPr>
        <p:spPr>
          <a:xfrm>
            <a:off x="8510905" y="1261110"/>
            <a:ext cx="1644650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有问题请教助教</a:t>
            </a:r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&amp;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同学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2066925" y="2629535"/>
            <a:ext cx="1275715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学习</a:t>
            </a:r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Rust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开发</a:t>
            </a:r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OS</a:t>
            </a:r>
            <a:endParaRPr lang="en-US" altLang="zh-CN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58" name="直接箭头连接符 57"/>
          <p:cNvCxnSpPr>
            <a:stCxn id="57" idx="3"/>
            <a:endCxn id="59" idx="1"/>
          </p:cNvCxnSpPr>
          <p:nvPr/>
        </p:nvCxnSpPr>
        <p:spPr>
          <a:xfrm>
            <a:off x="3342640" y="2983230"/>
            <a:ext cx="1423670" cy="635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/>
          <p:cNvSpPr/>
          <p:nvPr/>
        </p:nvSpPr>
        <p:spPr>
          <a:xfrm>
            <a:off x="4766310" y="2630170"/>
            <a:ext cx="2902585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rust-raspberrypi-OS</a:t>
            </a:r>
            <a:endParaRPr lang="en-US" altLang="zh-CN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tutorials</a:t>
            </a:r>
            <a:endParaRPr lang="en-US" altLang="zh-CN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60" name="直接箭头连接符 59"/>
          <p:cNvCxnSpPr>
            <a:stCxn id="59" idx="3"/>
            <a:endCxn id="61" idx="1"/>
          </p:cNvCxnSpPr>
          <p:nvPr/>
        </p:nvCxnSpPr>
        <p:spPr>
          <a:xfrm>
            <a:off x="7668895" y="2983865"/>
            <a:ext cx="842010" cy="635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8510905" y="2630805"/>
            <a:ext cx="1762125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组会讨论交流学习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内容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66925" y="4705350"/>
            <a:ext cx="1275715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文件系统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开发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6" name="直接箭头连接符 5"/>
          <p:cNvCxnSpPr>
            <a:stCxn id="5" idx="3"/>
            <a:endCxn id="8" idx="1"/>
          </p:cNvCxnSpPr>
          <p:nvPr/>
        </p:nvCxnSpPr>
        <p:spPr>
          <a:xfrm flipV="1">
            <a:off x="3342640" y="4207510"/>
            <a:ext cx="1714500" cy="851535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5057140" y="4008120"/>
            <a:ext cx="1548130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debug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问题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10" name="直接箭头连接符 9"/>
          <p:cNvCxnSpPr>
            <a:stCxn id="8" idx="3"/>
            <a:endCxn id="12" idx="1"/>
          </p:cNvCxnSpPr>
          <p:nvPr/>
        </p:nvCxnSpPr>
        <p:spPr>
          <a:xfrm>
            <a:off x="6605270" y="4207510"/>
            <a:ext cx="2002155" cy="635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8607425" y="4008755"/>
            <a:ext cx="1548130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与同学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交流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13" name="直接箭头连接符 12"/>
          <p:cNvCxnSpPr>
            <a:stCxn id="5" idx="3"/>
            <a:endCxn id="17" idx="1"/>
          </p:cNvCxnSpPr>
          <p:nvPr/>
        </p:nvCxnSpPr>
        <p:spPr>
          <a:xfrm>
            <a:off x="3342640" y="5059045"/>
            <a:ext cx="1702435" cy="1270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5045075" y="4706620"/>
            <a:ext cx="1984375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系统设计问题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eg:SleepLock</a:t>
            </a:r>
            <a:endParaRPr lang="en-US" altLang="zh-CN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18" name="直接箭头连接符 17"/>
          <p:cNvCxnSpPr>
            <a:stCxn id="5" idx="3"/>
            <a:endCxn id="19" idx="1"/>
          </p:cNvCxnSpPr>
          <p:nvPr/>
        </p:nvCxnSpPr>
        <p:spPr>
          <a:xfrm>
            <a:off x="3342640" y="5059045"/>
            <a:ext cx="1713865" cy="1007110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5056505" y="5712460"/>
            <a:ext cx="1812290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下一步计划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  <a:p>
            <a:pPr algn="ctr"/>
            <a:r>
              <a:rPr lang="en-US" altLang="zh-CN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eg: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测例选择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  <p:cxnSp>
        <p:nvCxnSpPr>
          <p:cNvPr id="20" name="直接箭头连接符 19"/>
          <p:cNvCxnSpPr>
            <a:stCxn id="17" idx="3"/>
            <a:endCxn id="23" idx="1"/>
          </p:cNvCxnSpPr>
          <p:nvPr/>
        </p:nvCxnSpPr>
        <p:spPr>
          <a:xfrm>
            <a:off x="7029450" y="5060315"/>
            <a:ext cx="1577975" cy="452755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19" idx="3"/>
            <a:endCxn id="23" idx="1"/>
          </p:cNvCxnSpPr>
          <p:nvPr/>
        </p:nvCxnSpPr>
        <p:spPr>
          <a:xfrm flipV="1">
            <a:off x="6868795" y="5513070"/>
            <a:ext cx="1738630" cy="553085"/>
          </a:xfrm>
          <a:prstGeom prst="straightConnector1">
            <a:avLst/>
          </a:prstGeom>
          <a:ln w="28575">
            <a:solidFill>
              <a:srgbClr val="A38AC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8607425" y="5313680"/>
            <a:ext cx="2108200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algn="ctr"/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组会与老师</a:t>
            </a:r>
            <a:r>
              <a:rPr lang="zh-CN" altLang="en-US" sz="2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charset="0"/>
                <a:ea typeface="微软雅黑" charset="0"/>
                <a:cs typeface="微软雅黑" charset="0"/>
              </a:rPr>
              <a:t>讨论</a:t>
            </a:r>
            <a:endParaRPr lang="zh-CN" altLang="en-US" sz="2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52" grpId="0"/>
      <p:bldP spid="52" grpId="1"/>
      <p:bldP spid="54" grpId="0"/>
      <p:bldP spid="54" grpId="1"/>
      <p:bldP spid="56" grpId="0"/>
      <p:bldP spid="56" grpId="1"/>
      <p:bldP spid="57" grpId="0"/>
      <p:bldP spid="57" grpId="1"/>
      <p:bldP spid="59" grpId="0"/>
      <p:bldP spid="59" grpId="1"/>
      <p:bldP spid="61" grpId="0"/>
      <p:bldP spid="61" grpId="1"/>
      <p:bldP spid="5" grpId="0"/>
      <p:bldP spid="5" grpId="1"/>
      <p:bldP spid="8" grpId="0"/>
      <p:bldP spid="8" grpId="1"/>
      <p:bldP spid="12" grpId="0"/>
      <p:bldP spid="12" grpId="1"/>
      <p:bldP spid="17" grpId="0"/>
      <p:bldP spid="17" grpId="1"/>
      <p:bldP spid="19" grpId="0"/>
      <p:bldP spid="19" grpId="1"/>
      <p:bldP spid="23" grpId="0"/>
      <p:bldP spid="23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986280" y="762635"/>
            <a:ext cx="8348980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基于模块化</a:t>
            </a:r>
            <a:r>
              <a:rPr lang="zh-CN" altLang="en-US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单</a:t>
            </a:r>
            <a:r>
              <a:rPr lang="en-US" altLang="zh-CN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内核</a:t>
            </a:r>
            <a:r>
              <a:rPr lang="zh-CN" altLang="en-US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操作系统</a:t>
            </a:r>
            <a:r>
              <a:rPr lang="en-US" altLang="zh-CN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的日志文件系统</a:t>
            </a:r>
            <a:endParaRPr lang="en-US" altLang="zh-CN" sz="48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9080" y="5446017"/>
            <a:ext cx="4184224" cy="1271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21510" y="3213735"/>
            <a:ext cx="8348980" cy="82994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ea"/>
              </a:rPr>
              <a:t>Thank you for your attention!</a:t>
            </a:r>
            <a:endParaRPr lang="en-US" altLang="zh-CN" sz="3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71160" y="4181084"/>
            <a:ext cx="12496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张益程</a:t>
            </a:r>
            <a:endParaRPr lang="zh-CN" altLang="en-US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Gill Sans MT" panose="020B0502020104020203" pitchFamily="34" charset="0"/>
              <a:ea typeface="华文新魏" panose="020108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24323" y="4702557"/>
            <a:ext cx="2672715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2023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年</a:t>
            </a:r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6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月</a:t>
            </a:r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10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Gill Sans MT" panose="020B0502020104020203" pitchFamily="34" charset="0"/>
                <a:ea typeface="华文新魏" panose="02010800040101010101" pitchFamily="2" charset="-122"/>
              </a:rPr>
              <a:t>日</a:t>
            </a:r>
            <a:endParaRPr lang="zh-CN" altLang="en-US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Gill Sans MT" panose="020B0502020104020203" pitchFamily="34" charset="0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47235" y="3141345"/>
            <a:ext cx="2733675" cy="574675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rgbClr val="305697"/>
                </a:solidFill>
              </a:rPr>
              <a:t>2.</a:t>
            </a:r>
            <a:r>
              <a:rPr lang="zh-CN" altLang="en-US" b="1" dirty="0">
                <a:solidFill>
                  <a:srgbClr val="305697"/>
                </a:solidFill>
              </a:rPr>
              <a:t>课题背景</a:t>
            </a:r>
            <a:endParaRPr lang="zh-CN" altLang="en-US" b="1" dirty="0">
              <a:solidFill>
                <a:srgbClr val="305697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27100" y="1281430"/>
            <a:ext cx="2733040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>
                <a:latin typeface="微软雅黑" charset="0"/>
                <a:ea typeface="微软雅黑" charset="0"/>
                <a:sym typeface="+mn-ea"/>
              </a:rPr>
              <a:t>2.1 </a:t>
            </a:r>
            <a:r>
              <a:rPr lang="en-US" altLang="zh-CN" sz="2800" b="1">
                <a:latin typeface="微软雅黑" charset="0"/>
                <a:ea typeface="微软雅黑" charset="0"/>
                <a:sym typeface="+mn-ea"/>
              </a:rPr>
              <a:t>Unikernel</a:t>
            </a:r>
            <a:endParaRPr lang="en-US" altLang="zh-CN" sz="2400" b="1" dirty="0"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76920" y="1417955"/>
            <a:ext cx="3525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微软雅黑" charset="0"/>
                <a:ea typeface="微软雅黑" charset="0"/>
                <a:cs typeface="微软雅黑" charset="0"/>
              </a:rPr>
              <a:t>2.2 </a:t>
            </a:r>
            <a:r>
              <a:rPr lang="zh-CN" altLang="en-US" sz="2800" b="1" dirty="0">
                <a:latin typeface="微软雅黑" charset="0"/>
                <a:ea typeface="微软雅黑" charset="0"/>
                <a:cs typeface="微软雅黑" charset="0"/>
              </a:rPr>
              <a:t>模块化操作系统</a:t>
            </a:r>
            <a:endParaRPr lang="zh-CN" altLang="en-US" sz="2800" b="1" dirty="0"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32155" y="4846320"/>
            <a:ext cx="31235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800" b="1">
                <a:latin typeface="微软雅黑" charset="0"/>
                <a:ea typeface="微软雅黑" charset="0"/>
                <a:cs typeface="Times New Roman Bold" panose="02020603050405020304" charset="0"/>
                <a:sym typeface="+mn-ea"/>
              </a:rPr>
              <a:t>2.3 Xv6 Log-FS</a:t>
            </a:r>
            <a:endParaRPr lang="en-US" altLang="zh-CN" sz="2800" b="1" dirty="0">
              <a:latin typeface="微软雅黑" charset="0"/>
              <a:ea typeface="微软雅黑" charset="0"/>
              <a:cs typeface="Times New Roman Bold" panose="02020603050405020304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920480" y="4889545"/>
            <a:ext cx="2438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微软雅黑" charset="0"/>
                <a:ea typeface="微软雅黑" charset="0"/>
                <a:cs typeface="Times New Roman Bold" panose="02020603050405020304" charset="0"/>
              </a:rPr>
              <a:t>2.4 Rust </a:t>
            </a:r>
            <a:endParaRPr lang="en-US" altLang="zh-CN" sz="2800" b="1" dirty="0">
              <a:latin typeface="微软雅黑" charset="0"/>
              <a:ea typeface="微软雅黑" charset="0"/>
              <a:cs typeface="Times New Roman Bold" panose="0202060305040502030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122795" y="3633470"/>
            <a:ext cx="2103755" cy="120015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7122795" y="1952625"/>
            <a:ext cx="2068195" cy="1165225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2479040" y="3638550"/>
            <a:ext cx="2068195" cy="1165225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2479040" y="1901825"/>
            <a:ext cx="2103755" cy="120015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240" y="1419860"/>
            <a:ext cx="7828280" cy="357060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4174" y="185714"/>
            <a:ext cx="10515600" cy="68851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2.1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课题背景：</a:t>
            </a:r>
            <a:r>
              <a:rPr lang="en-US" altLang="zh-CN" sz="3600" b="1" dirty="0" err="1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Unikernel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7640" y="5536565"/>
            <a:ext cx="8056880" cy="688340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zh-CN" altLang="en-US" sz="2200" b="1" dirty="0">
                <a:solidFill>
                  <a:srgbClr val="A48BCB"/>
                </a:solidFill>
              </a:rPr>
              <a:t>Unikernel</a:t>
            </a:r>
            <a:r>
              <a:rPr lang="zh-CN" altLang="en-US" sz="2200" b="1" dirty="0"/>
              <a:t>：针对应用构建出的专用的，单地址空间的机器镜像</a:t>
            </a:r>
            <a:endParaRPr lang="zh-CN" altLang="en-US" sz="2200" dirty="0"/>
          </a:p>
        </p:txBody>
      </p:sp>
      <p:sp>
        <p:nvSpPr>
          <p:cNvPr id="6" name="文本框 5"/>
          <p:cNvSpPr txBox="1"/>
          <p:nvPr/>
        </p:nvSpPr>
        <p:spPr>
          <a:xfrm>
            <a:off x="8398205" y="1040889"/>
            <a:ext cx="2478074" cy="20443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A38AC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优势：</a:t>
            </a:r>
            <a:endParaRPr lang="en-US" altLang="zh-CN" sz="2200" b="1" dirty="0">
              <a:solidFill>
                <a:srgbClr val="A38ACB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200" b="1" dirty="0">
                <a:latin typeface="黑体" panose="02010609060101010101" pitchFamily="49" charset="-122"/>
                <a:ea typeface="黑体" panose="02010609060101010101" pitchFamily="49" charset="-122"/>
              </a:rPr>
              <a:t>启动时间少</a:t>
            </a:r>
            <a:endParaRPr lang="en-US" altLang="zh-CN" sz="2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200" b="1" dirty="0">
                <a:latin typeface="黑体" panose="02010609060101010101" pitchFamily="49" charset="-122"/>
                <a:ea typeface="黑体" panose="02010609060101010101" pitchFamily="49" charset="-122"/>
              </a:rPr>
              <a:t>内存占用小</a:t>
            </a:r>
            <a:endParaRPr lang="en-US" altLang="zh-CN" sz="2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200" b="1" dirty="0">
                <a:latin typeface="黑体" panose="02010609060101010101" pitchFamily="49" charset="-122"/>
                <a:ea typeface="黑体" panose="02010609060101010101" pitchFamily="49" charset="-122"/>
              </a:rPr>
              <a:t>效率高</a:t>
            </a:r>
            <a:endParaRPr lang="zh-CN" altLang="en-US" sz="2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98205" y="3358010"/>
            <a:ext cx="3834435" cy="2063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A38AC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劣势：</a:t>
            </a:r>
            <a:endParaRPr lang="en-US" altLang="zh-CN" sz="2200" b="1" dirty="0">
              <a:solidFill>
                <a:srgbClr val="A38ACB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200" b="1" dirty="0">
                <a:latin typeface="黑体" panose="02010609060101010101" pitchFamily="49" charset="-122"/>
                <a:ea typeface="黑体" panose="02010609060101010101" pitchFamily="49" charset="-122"/>
              </a:rPr>
              <a:t>不同应用的</a:t>
            </a:r>
            <a:r>
              <a:rPr lang="en-US" altLang="zh-CN" sz="2200" b="1" dirty="0" err="1">
                <a:latin typeface="黑体" panose="02010609060101010101" pitchFamily="49" charset="-122"/>
                <a:ea typeface="黑体" panose="02010609060101010101" pitchFamily="49" charset="-122"/>
              </a:rPr>
              <a:t>Unikernel</a:t>
            </a:r>
            <a:r>
              <a:rPr lang="zh-CN" altLang="en-US" sz="2200" b="1" dirty="0">
                <a:latin typeface="黑体" panose="02010609060101010101" pitchFamily="49" charset="-122"/>
                <a:ea typeface="黑体" panose="02010609060101010101" pitchFamily="49" charset="-122"/>
              </a:rPr>
              <a:t>不同</a:t>
            </a:r>
            <a:endParaRPr lang="en-US" altLang="zh-CN" sz="2200" b="1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200" b="1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工序复杂</a:t>
            </a:r>
            <a:endParaRPr lang="en-US" altLang="zh-CN" sz="2200" b="1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200" b="1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难以推广</a:t>
            </a:r>
            <a:endParaRPr lang="zh-CN" altLang="en-US" sz="2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96240" y="873760"/>
            <a:ext cx="555815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67640" y="5612765"/>
            <a:ext cx="7985125" cy="689610"/>
          </a:xfrm>
          <a:prstGeom prst="rect">
            <a:avLst/>
          </a:prstGeom>
          <a:noFill/>
          <a:ln w="38100">
            <a:solidFill>
              <a:srgbClr val="A38A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3260" y="237490"/>
            <a:ext cx="10515600" cy="68851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2.2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课题背景：模块化操作系统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3259" y="1675759"/>
            <a:ext cx="10220326" cy="538702"/>
          </a:xfrm>
        </p:spPr>
        <p:txBody>
          <a:bodyPr>
            <a:normAutofit fontScale="85000"/>
          </a:bodyPr>
          <a:lstStyle/>
          <a:p>
            <a:pPr marL="0" indent="0">
              <a:buNone/>
            </a:pPr>
            <a:r>
              <a:rPr lang="en-US" altLang="zh-CN" b="1" dirty="0" err="1">
                <a:solidFill>
                  <a:srgbClr val="A48BC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Unikraft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：用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语言实现的一个用于生成Unikernel的模块化操作系统库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103" y="2372156"/>
            <a:ext cx="5029200" cy="33616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0528" y="2459012"/>
            <a:ext cx="4103369" cy="134213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rcRect t="1773"/>
          <a:stretch>
            <a:fillRect/>
          </a:stretch>
        </p:blipFill>
        <p:spPr>
          <a:xfrm>
            <a:off x="8843645" y="4077335"/>
            <a:ext cx="2199640" cy="1758950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>
            <a:off x="5257800" y="4248150"/>
            <a:ext cx="3114675" cy="0"/>
          </a:xfrm>
          <a:prstGeom prst="straightConnector1">
            <a:avLst/>
          </a:prstGeom>
          <a:ln w="88900">
            <a:solidFill>
              <a:srgbClr val="A38AC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283517" y="3551888"/>
            <a:ext cx="28517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完全的模块化实现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57310" y="4541986"/>
            <a:ext cx="33156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 API间的依赖关系小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56260" y="930910"/>
            <a:ext cx="684403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0" y="6640195"/>
            <a:ext cx="9424035" cy="76200"/>
          </a:xfrm>
          <a:prstGeom prst="rect">
            <a:avLst/>
          </a:prstGeom>
          <a:solidFill>
            <a:srgbClr val="A38ACB"/>
          </a:solidFill>
          <a:ln>
            <a:solidFill>
              <a:srgbClr val="A38A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8675" y="2439352"/>
            <a:ext cx="7199630" cy="41052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5475" y="171592"/>
            <a:ext cx="10515600" cy="688515"/>
          </a:xfrm>
        </p:spPr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2.3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课题背景：Xv6 Log-FS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8905" y="1075690"/>
            <a:ext cx="11934190" cy="1560195"/>
          </a:xfrm>
        </p:spPr>
        <p:txBody>
          <a:bodyPr>
            <a:normAutofit fontScale="90000"/>
          </a:bodyPr>
          <a:lstStyle/>
          <a:p>
            <a:pPr lvl="1">
              <a:lnSpc>
                <a:spcPct val="150000"/>
              </a:lnSpc>
            </a:pPr>
            <a:r>
              <a:rPr lang="en-US" altLang="zh-CN" sz="2665" b="1" dirty="0" err="1">
                <a:solidFill>
                  <a:srgbClr val="A48BCB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Xv6</a:t>
            </a:r>
            <a:r>
              <a:rPr lang="zh-CN" altLang="en-US" sz="2665" dirty="0">
                <a:sym typeface="+mn-ea"/>
              </a:rPr>
              <a:t>：MIT 6.828课程为教学用c++实现的一个类unix操作系统</a:t>
            </a:r>
            <a:endParaRPr lang="en-US" altLang="zh-CN" sz="2665" dirty="0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665" b="1" dirty="0" err="1">
                <a:solidFill>
                  <a:srgbClr val="A48BCB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Xv6 Log-FS</a:t>
            </a:r>
            <a:r>
              <a:rPr lang="en-US" altLang="zh-CN" sz="2665" b="1" dirty="0" err="1">
                <a:solidFill>
                  <a:srgbClr val="2F5597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zh-CN" altLang="en-US" sz="2665" dirty="0">
                <a:sym typeface="+mn-ea"/>
              </a:rPr>
              <a:t>为</a:t>
            </a:r>
            <a:r>
              <a:rPr lang="en-US" altLang="zh-CN" sz="2665" dirty="0">
                <a:sym typeface="+mn-ea"/>
              </a:rPr>
              <a:t>Xv6</a:t>
            </a:r>
            <a:r>
              <a:rPr lang="zh-CN" altLang="en-US" sz="2665" dirty="0">
                <a:sym typeface="+mn-ea"/>
              </a:rPr>
              <a:t>设计的一个日志文件系统，支持掉电重启时的故障恢复</a:t>
            </a:r>
            <a:endParaRPr lang="zh-CN" altLang="en-US" sz="2665" dirty="0"/>
          </a:p>
          <a:p>
            <a:pPr lvl="1"/>
            <a:endParaRPr lang="zh-CN" altLang="en-US" sz="3000" dirty="0"/>
          </a:p>
          <a:p>
            <a:endParaRPr lang="zh-CN" altLang="en-US" sz="30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040" y="3670300"/>
            <a:ext cx="5246370" cy="699770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472440" y="859790"/>
            <a:ext cx="6285865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8635" y="247879"/>
            <a:ext cx="10515600" cy="688515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2.4 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课题背景：Rust and Why Rust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40181" y="2480309"/>
            <a:ext cx="4366260" cy="1804290"/>
          </a:xfrm>
        </p:spPr>
        <p:txBody>
          <a:bodyPr>
            <a:normAutofit lnSpcReduction="10000"/>
          </a:bodyPr>
          <a:lstStyle/>
          <a:p>
            <a:pPr marL="457200" lvl="1" indent="0" algn="ctr">
              <a:buNone/>
            </a:pPr>
            <a:r>
              <a:rPr lang="en-US" altLang="zh-CN" sz="3600" b="1" dirty="0">
                <a:solidFill>
                  <a:srgbClr val="A38ACB"/>
                </a:solidFill>
              </a:rPr>
              <a:t>——Rust——</a:t>
            </a:r>
            <a:endParaRPr lang="en-US" altLang="zh-CN" sz="3600" b="1" dirty="0">
              <a:solidFill>
                <a:srgbClr val="A38ACB"/>
              </a:solidFill>
            </a:endParaRPr>
          </a:p>
          <a:p>
            <a:pPr marL="457200" lvl="1" indent="0" algn="ctr">
              <a:lnSpc>
                <a:spcPct val="150000"/>
              </a:lnSpc>
              <a:buNone/>
            </a:pPr>
            <a:r>
              <a:rPr lang="en-US" altLang="zh-CN" b="1" dirty="0">
                <a:latin typeface="+mj-lt"/>
                <a:ea typeface="黑体" panose="02010609060101010101" pitchFamily="49" charset="-122"/>
              </a:rPr>
              <a:t>Mozilla 在 2010 </a:t>
            </a:r>
            <a:r>
              <a:rPr lang="en-US" altLang="zh-CN" b="1" dirty="0" err="1">
                <a:latin typeface="+mj-lt"/>
                <a:ea typeface="黑体" panose="02010609060101010101" pitchFamily="49" charset="-122"/>
              </a:rPr>
              <a:t>年开发的</a:t>
            </a:r>
            <a:r>
              <a:rPr lang="zh-CN" altLang="en-US" b="1" dirty="0">
                <a:latin typeface="+mj-lt"/>
                <a:ea typeface="黑体" panose="02010609060101010101" pitchFamily="49" charset="-122"/>
              </a:rPr>
              <a:t>高性能</a:t>
            </a:r>
            <a:r>
              <a:rPr lang="en-US" altLang="zh-CN" b="1" dirty="0" err="1">
                <a:latin typeface="+mj-lt"/>
                <a:ea typeface="黑体" panose="02010609060101010101" pitchFamily="49" charset="-122"/>
              </a:rPr>
              <a:t>现代计算机编程语言</a:t>
            </a:r>
            <a:endParaRPr lang="en-US" altLang="zh-CN" b="1" dirty="0">
              <a:latin typeface="+mj-lt"/>
              <a:ea typeface="黑体" panose="02010609060101010101" pitchFamily="49" charset="-122"/>
            </a:endParaRP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zh-CN" altLang="en-US" dirty="0"/>
          </a:p>
          <a:p>
            <a:endParaRPr lang="zh-CN" alt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6010275" y="1770380"/>
            <a:ext cx="5815965" cy="4520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8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性能高、内存安全、并发效率高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742950" lvl="1" indent="-285750">
              <a:lnSpc>
                <a:spcPct val="18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强大的静态检查工具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742950" lvl="1" indent="-285750">
              <a:lnSpc>
                <a:spcPct val="18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简便的包管理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和编译</a:t>
            </a:r>
            <a:r>
              <a:rPr lang="en-US" altLang="zh-CN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工具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Cargo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742950" lvl="1" indent="-285750">
              <a:lnSpc>
                <a:spcPct val="18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采用特征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(Trait)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的设计思路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742950" lvl="1" indent="-285750">
              <a:lnSpc>
                <a:spcPct val="18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摒弃了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C++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繁重的类继承模式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35" y="2815717"/>
            <a:ext cx="1133475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/>
        </p:nvSpPr>
        <p:spPr>
          <a:xfrm>
            <a:off x="0" y="6640195"/>
            <a:ext cx="9424035" cy="76200"/>
          </a:xfrm>
          <a:prstGeom prst="rect">
            <a:avLst/>
          </a:prstGeom>
          <a:solidFill>
            <a:srgbClr val="A38ACB"/>
          </a:solidFill>
          <a:ln>
            <a:solidFill>
              <a:srgbClr val="A38A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Arial" panose="020B0604020202020204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32435" y="936625"/>
            <a:ext cx="806958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27177"/>
            <a:ext cx="10515600" cy="688515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 系统介绍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542665" y="5703570"/>
            <a:ext cx="408940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操作系统中文件系统相关部分占</a:t>
            </a:r>
            <a:r>
              <a:rPr lang="en-US" altLang="zh-CN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452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行</a:t>
            </a:r>
            <a:endParaRPr lang="zh-CN" alt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>
              <a:lnSpc>
                <a:spcPct val="100000"/>
              </a:lnSpc>
            </a:pP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文件系统部分共计</a:t>
            </a:r>
            <a:r>
              <a:rPr lang="en-US" altLang="zh-CN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2922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行</a:t>
            </a:r>
            <a:endParaRPr lang="zh-CN" alt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607695" y="815975"/>
            <a:ext cx="3229610" cy="0"/>
          </a:xfrm>
          <a:prstGeom prst="line">
            <a:avLst/>
          </a:prstGeom>
          <a:ln w="4445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401820" y="1525905"/>
            <a:ext cx="219900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00000"/>
              </a:lnSpc>
            </a:pPr>
            <a:r>
              <a:rPr lang="en-US" altLang="zh-CN" sz="2800" b="1" dirty="0">
                <a:latin typeface="微软雅黑" charset="0"/>
                <a:ea typeface="微软雅黑" charset="0"/>
                <a:cs typeface="Times New Roman Bold" panose="02020603050405020304" charset="0"/>
                <a:sym typeface="+mn-ea"/>
              </a:rPr>
              <a:t>ArceOS结构</a:t>
            </a:r>
            <a:endParaRPr lang="en-US" altLang="zh-CN" sz="2800" b="1" dirty="0">
              <a:latin typeface="微软雅黑" charset="0"/>
              <a:ea typeface="微软雅黑" charset="0"/>
              <a:cs typeface="Times New Roman Bold" panose="020206030504050203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679190" y="4116070"/>
            <a:ext cx="1607820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altLang="zh-CN" sz="2800" b="1" dirty="0">
                <a:latin typeface="微软雅黑" charset="0"/>
                <a:ea typeface="微软雅黑" charset="0"/>
                <a:cs typeface="Times New Roman Bold" panose="02020603050405020304" charset="0"/>
                <a:sym typeface="+mn-ea"/>
              </a:rPr>
              <a:t>FS</a:t>
            </a:r>
            <a:endParaRPr lang="en-US" altLang="zh-CN" sz="2800" b="1" dirty="0">
              <a:latin typeface="微软雅黑" charset="0"/>
              <a:ea typeface="微软雅黑" charset="0"/>
              <a:cs typeface="Times New Roman Bold" panose="02020603050405020304" charset="0"/>
              <a:sym typeface="+mn-ea"/>
            </a:endParaRPr>
          </a:p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altLang="zh-CN" sz="2800" b="1" dirty="0">
                <a:latin typeface="微软雅黑" charset="0"/>
                <a:ea typeface="微软雅黑" charset="0"/>
                <a:cs typeface="Times New Roman Bold" panose="02020603050405020304" charset="0"/>
                <a:sym typeface="+mn-ea"/>
              </a:rPr>
              <a:t>整体结构</a:t>
            </a:r>
            <a:endParaRPr lang="en-US" altLang="zh-CN" sz="2800" b="1" dirty="0">
              <a:latin typeface="微软雅黑" charset="0"/>
              <a:ea typeface="微软雅黑" charset="0"/>
              <a:cs typeface="Times New Roman Bold" panose="020206030504050203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19295" y="2783205"/>
            <a:ext cx="196405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00000"/>
              </a:lnSpc>
            </a:pPr>
            <a:r>
              <a:rPr lang="en-US" altLang="zh-CN" sz="2800" b="1" dirty="0">
                <a:latin typeface="微软雅黑" charset="0"/>
                <a:ea typeface="微软雅黑" charset="0"/>
                <a:cs typeface="Times New Roman Bold" panose="02020603050405020304" charset="0"/>
                <a:sym typeface="+mn-ea"/>
              </a:rPr>
              <a:t>接口层结构</a:t>
            </a:r>
            <a:endParaRPr lang="en-US" altLang="zh-CN" sz="2800" b="1" dirty="0">
              <a:latin typeface="微软雅黑" charset="0"/>
              <a:ea typeface="微软雅黑" charset="0"/>
              <a:cs typeface="Times New Roman Bold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09920" y="4111625"/>
            <a:ext cx="1607820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altLang="zh-CN" sz="2800" b="1" dirty="0">
                <a:latin typeface="微软雅黑" charset="0"/>
                <a:ea typeface="微软雅黑" charset="0"/>
                <a:cs typeface="Times New Roman Bold" panose="02020603050405020304" charset="0"/>
                <a:sym typeface="+mn-ea"/>
              </a:rPr>
              <a:t>FS</a:t>
            </a:r>
            <a:endParaRPr lang="en-US" altLang="zh-CN" sz="2800" b="1" dirty="0">
              <a:latin typeface="微软雅黑" charset="0"/>
              <a:ea typeface="微软雅黑" charset="0"/>
              <a:cs typeface="Times New Roman Bold" panose="02020603050405020304" charset="0"/>
              <a:sym typeface="+mn-ea"/>
            </a:endParaRPr>
          </a:p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zh-CN" altLang="en-US" sz="2800" b="1" dirty="0">
                <a:latin typeface="微软雅黑" charset="0"/>
                <a:ea typeface="微软雅黑" charset="0"/>
                <a:cs typeface="Times New Roman Bold" panose="02020603050405020304" charset="0"/>
              </a:rPr>
              <a:t>新增</a:t>
            </a:r>
            <a:r>
              <a:rPr lang="zh-CN" altLang="en-US" sz="2800" b="1" dirty="0">
                <a:latin typeface="微软雅黑" charset="0"/>
                <a:ea typeface="微软雅黑" charset="0"/>
                <a:cs typeface="Times New Roman Bold" panose="02020603050405020304" charset="0"/>
              </a:rPr>
              <a:t>功能</a:t>
            </a:r>
            <a:endParaRPr lang="zh-CN" altLang="en-US" sz="2800" b="1" dirty="0">
              <a:latin typeface="微软雅黑" charset="0"/>
              <a:ea typeface="微软雅黑" charset="0"/>
              <a:cs typeface="Times New Roman Bold" panose="02020603050405020304" charset="0"/>
            </a:endParaRPr>
          </a:p>
        </p:txBody>
      </p:sp>
      <p:sp>
        <p:nvSpPr>
          <p:cNvPr id="12" name="左弧形箭头 11"/>
          <p:cNvSpPr/>
          <p:nvPr/>
        </p:nvSpPr>
        <p:spPr>
          <a:xfrm>
            <a:off x="2580640" y="1637030"/>
            <a:ext cx="883920" cy="314325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右大括号 12"/>
          <p:cNvSpPr/>
          <p:nvPr/>
        </p:nvSpPr>
        <p:spPr>
          <a:xfrm>
            <a:off x="7632065" y="1767205"/>
            <a:ext cx="1257935" cy="2984500"/>
          </a:xfrm>
          <a:prstGeom prst="rightBrace">
            <a:avLst/>
          </a:prstGeom>
          <a:ln w="38100">
            <a:solidFill>
              <a:srgbClr val="A38A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104640" y="1409065"/>
            <a:ext cx="2794000" cy="755015"/>
          </a:xfrm>
          <a:prstGeom prst="rect">
            <a:avLst/>
          </a:prstGeom>
          <a:noFill/>
          <a:ln w="38100">
            <a:solidFill>
              <a:srgbClr val="A38A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402455" y="2651760"/>
            <a:ext cx="2198370" cy="740410"/>
          </a:xfrm>
          <a:prstGeom prst="rect">
            <a:avLst/>
          </a:prstGeom>
          <a:noFill/>
          <a:ln w="38100">
            <a:solidFill>
              <a:srgbClr val="A38A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542665" y="3879850"/>
            <a:ext cx="3917950" cy="1441450"/>
          </a:xfrm>
          <a:prstGeom prst="rect">
            <a:avLst/>
          </a:prstGeom>
          <a:noFill/>
          <a:ln w="38100">
            <a:solidFill>
              <a:srgbClr val="A38AC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5498465" y="3886200"/>
            <a:ext cx="0" cy="144145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607695" y="2732405"/>
            <a:ext cx="196469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00000"/>
              </a:lnSpc>
            </a:pPr>
            <a:r>
              <a:rPr lang="en-US" altLang="zh-CN" sz="2800" b="1" dirty="0">
                <a:latin typeface="微软雅黑" charset="0"/>
                <a:ea typeface="微软雅黑" charset="0"/>
                <a:cs typeface="Times New Roman Bold" panose="02020603050405020304" charset="0"/>
              </a:rPr>
              <a:t>SleepLock</a:t>
            </a:r>
            <a:r>
              <a:rPr lang="zh-CN" altLang="en-US" sz="2800" b="1" dirty="0">
                <a:latin typeface="微软雅黑" charset="0"/>
                <a:ea typeface="微软雅黑" charset="0"/>
                <a:cs typeface="Times New Roman Bold" panose="02020603050405020304" charset="0"/>
              </a:rPr>
              <a:t>设计</a:t>
            </a:r>
            <a:endParaRPr lang="zh-CN" altLang="en-US" sz="2800" b="1" dirty="0">
              <a:latin typeface="微软雅黑" charset="0"/>
              <a:ea typeface="微软雅黑" charset="0"/>
              <a:cs typeface="Times New Roman Bold" panose="0202060305040502030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061450" y="2783205"/>
            <a:ext cx="196469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00000"/>
              </a:lnSpc>
            </a:pPr>
            <a:r>
              <a:rPr lang="en-US" altLang="zh-CN" sz="2800" b="1" dirty="0">
                <a:latin typeface="微软雅黑" charset="0"/>
                <a:ea typeface="微软雅黑" charset="0"/>
                <a:cs typeface="Times New Roman Bold" panose="02020603050405020304" charset="0"/>
              </a:rPr>
              <a:t>FS+OS</a:t>
            </a:r>
            <a:endParaRPr lang="en-US" altLang="zh-CN" sz="2800" b="1" dirty="0">
              <a:latin typeface="微软雅黑" charset="0"/>
              <a:ea typeface="微软雅黑" charset="0"/>
              <a:cs typeface="Times New Roman Bold" panose="02020603050405020304" charset="0"/>
            </a:endParaRPr>
          </a:p>
          <a:p>
            <a:pPr algn="ctr">
              <a:lnSpc>
                <a:spcPct val="100000"/>
              </a:lnSpc>
            </a:pPr>
            <a:r>
              <a:rPr lang="zh-CN" altLang="en-US" sz="2800" b="1" dirty="0">
                <a:latin typeface="微软雅黑" charset="0"/>
                <a:ea typeface="微软雅黑" charset="0"/>
                <a:cs typeface="Times New Roman Bold" panose="02020603050405020304" charset="0"/>
              </a:rPr>
              <a:t>整体</a:t>
            </a:r>
            <a:r>
              <a:rPr lang="zh-CN" altLang="en-US" sz="2800" b="1" dirty="0">
                <a:latin typeface="微软雅黑" charset="0"/>
                <a:ea typeface="微软雅黑" charset="0"/>
                <a:cs typeface="Times New Roman Bold" panose="02020603050405020304" charset="0"/>
              </a:rPr>
              <a:t>结构</a:t>
            </a:r>
            <a:endParaRPr lang="zh-CN" altLang="en-US" sz="2800" b="1" dirty="0">
              <a:latin typeface="微软雅黑" charset="0"/>
              <a:ea typeface="微软雅黑" charset="0"/>
              <a:cs typeface="Times New Roman Bold" panose="0202060305040502030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ABLE_BEAUTIFY" val="smartTable{a8176f58-84bd-43dc-85b2-dcd953c3bc1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Times New Roman"/>
        <a:ea typeface="华康俪金黑W8(P)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bg1">
              <a:lumMod val="6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2376</Words>
  <Application>WPS 演示</Application>
  <PresentationFormat>宽屏</PresentationFormat>
  <Paragraphs>433</Paragraphs>
  <Slides>32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56" baseType="lpstr">
      <vt:lpstr>Arial</vt:lpstr>
      <vt:lpstr>宋体</vt:lpstr>
      <vt:lpstr>Wingdings</vt:lpstr>
      <vt:lpstr>Gill Sans MT</vt:lpstr>
      <vt:lpstr>苹方-简</vt:lpstr>
      <vt:lpstr>华文新魏</vt:lpstr>
      <vt:lpstr>Calibri</vt:lpstr>
      <vt:lpstr>黑体</vt:lpstr>
      <vt:lpstr>汉仪中黑KW</vt:lpstr>
      <vt:lpstr>微软雅黑</vt:lpstr>
      <vt:lpstr>Calibri</vt:lpstr>
      <vt:lpstr>Arial</vt:lpstr>
      <vt:lpstr>汉仪旗黑</vt:lpstr>
      <vt:lpstr>Times New Roman Bold</vt:lpstr>
      <vt:lpstr>Wingdings</vt:lpstr>
      <vt:lpstr>宋体-简</vt:lpstr>
      <vt:lpstr>微软雅黑</vt:lpstr>
      <vt:lpstr>宋体</vt:lpstr>
      <vt:lpstr>Arial Unicode MS</vt:lpstr>
      <vt:lpstr>Times New Roman</vt:lpstr>
      <vt:lpstr>华康俪金黑W8(P)</vt:lpstr>
      <vt:lpstr>Helvetica Neue</vt:lpstr>
      <vt:lpstr>汉仪书宋二KW</vt:lpstr>
      <vt:lpstr>Office 主题</vt:lpstr>
      <vt:lpstr>PowerPoint 演示文稿</vt:lpstr>
      <vt:lpstr>内容概要</vt:lpstr>
      <vt:lpstr>1.课题介绍</vt:lpstr>
      <vt:lpstr>2.课题背景</vt:lpstr>
      <vt:lpstr>2.1 课题背景：Unikernel</vt:lpstr>
      <vt:lpstr>2.2 课题背景：模块化操作系统</vt:lpstr>
      <vt:lpstr>2.3 课题背景：Xv6 Log-FS</vt:lpstr>
      <vt:lpstr>2.4 课题背景：Rust and Why Rust</vt:lpstr>
      <vt:lpstr>3. 系统介绍</vt:lpstr>
      <vt:lpstr>3.1 系统介绍：FS+OS整体结构</vt:lpstr>
      <vt:lpstr>3.2 系统介绍：ArceOS结构</vt:lpstr>
      <vt:lpstr>3.2.1 内核中文件系统部分</vt:lpstr>
      <vt:lpstr>3.3 系统介绍：FS整体结构</vt:lpstr>
      <vt:lpstr>3.3.1 disk层设计</vt:lpstr>
      <vt:lpstr>3.3.2 log层设计</vt:lpstr>
      <vt:lpstr>3.3.2 日志层设计：buffer_cache</vt:lpstr>
      <vt:lpstr>3.3.2 日志层设计：buffer_cache模块</vt:lpstr>
      <vt:lpstr>3.3.2 日志层设计：buffer_cache</vt:lpstr>
      <vt:lpstr>3.3.2 日志层设计：buffer_cache</vt:lpstr>
      <vt:lpstr>3.3.2 日志层设计：log模块</vt:lpstr>
      <vt:lpstr>3.3.3 inode层设计</vt:lpstr>
      <vt:lpstr>3.3.3 inode层设计：inode组织管理模块</vt:lpstr>
      <vt:lpstr>3.3.3 inode层设计：inode数据管理模块</vt:lpstr>
      <vt:lpstr>3.3.3 vfile层设计</vt:lpstr>
      <vt:lpstr>3.4 系统介绍：FS的新增功能</vt:lpstr>
      <vt:lpstr>3.5 系统介绍：接口层设计</vt:lpstr>
      <vt:lpstr>3.6 系统介绍：SleepLock设计</vt:lpstr>
      <vt:lpstr>4. 功能测试</vt:lpstr>
      <vt:lpstr>5. 总结与展望</vt:lpstr>
      <vt:lpstr>6. 过程分享</vt:lpstr>
      <vt:lpstr>6. 过程分享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 Li</dc:creator>
  <cp:lastModifiedBy>Zonda</cp:lastModifiedBy>
  <cp:revision>558</cp:revision>
  <cp:lastPrinted>2023-06-10T01:11:20Z</cp:lastPrinted>
  <dcterms:created xsi:type="dcterms:W3CDTF">2023-06-10T01:11:20Z</dcterms:created>
  <dcterms:modified xsi:type="dcterms:W3CDTF">2023-06-10T01:11:20Z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A62821AF31CEFFB5B3DD7F64282220E8_43</vt:lpwstr>
  </property>
  <property fmtid="{D5CDD505-2E9C-101B-9397-08002B2CF9AE}" pid="3" name="KSOProductBuildVer">
    <vt:lpwstr>2052-5.4.1.7920</vt:lpwstr>
  </property>
</Properties>
</file>

<file path=docProps/thumbnail.jpeg>
</file>